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60" r:id="rId3"/>
    <p:sldId id="281" r:id="rId4"/>
    <p:sldId id="266" r:id="rId5"/>
    <p:sldId id="267" r:id="rId6"/>
    <p:sldId id="268" r:id="rId7"/>
    <p:sldId id="269" r:id="rId8"/>
    <p:sldId id="271" r:id="rId9"/>
    <p:sldId id="263" r:id="rId10"/>
    <p:sldId id="272" r:id="rId11"/>
    <p:sldId id="282" r:id="rId12"/>
    <p:sldId id="286" r:id="rId13"/>
    <p:sldId id="273" r:id="rId14"/>
    <p:sldId id="275" r:id="rId15"/>
    <p:sldId id="276" r:id="rId16"/>
    <p:sldId id="277" r:id="rId17"/>
    <p:sldId id="280" r:id="rId18"/>
    <p:sldId id="278" r:id="rId19"/>
    <p:sldId id="279" r:id="rId20"/>
    <p:sldId id="283" r:id="rId21"/>
    <p:sldId id="285" r:id="rId22"/>
    <p:sldId id="284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48" userDrawn="1">
          <p15:clr>
            <a:srgbClr val="A4A3A4"/>
          </p15:clr>
        </p15:guide>
        <p15:guide id="2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FFFF"/>
    <a:srgbClr val="05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04" y="-102"/>
      </p:cViewPr>
      <p:guideLst>
        <p:guide orient="horz" pos="648"/>
        <p:guide pos="39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606C7-F0C0-4D30-A3CA-B513A7837FC0}" type="datetime1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3B023-B183-49D1-9B56-645C3920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9341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3B878-D7AF-4365-AEF7-BFBE5FE490E8}" type="datetime1">
              <a:rPr lang="en-US" smtClean="0"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C6E2A-639E-4AF4-9C02-25BC510B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4559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EC7D7D7-110F-4DD8-845D-1EC92D7F9041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48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D3DA310-12F3-4140-A619-ECC164D1CCA2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5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A88C00-56C0-4F40-9DE0-7514C6BAEA5D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2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2CCB820-33CD-44FA-B8F0-4E09173ECF9D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78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B756AC0-27EC-45F3-B55B-4BE7723F25C7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36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31F9C9-AD00-442A-8D8C-D5D429FC4673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21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0FFC06-C942-4438-83C3-1753E3A02A6C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00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CF4282D-4DEB-4E71-A5FD-206F64438E4C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83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E25946-7C41-41FA-A4BF-9097FD70701C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1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854AF-8A4C-443E-851D-40FC85665664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97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86ACEC-906B-45A3-9D45-532E104CE833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5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36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209A3E7-5D06-46CB-9706-1681072FB985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7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A88C00-56C0-4F40-9DE0-7514C6BAEA5D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80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A88C00-56C0-4F40-9DE0-7514C6BAEA5D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80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23E87E-E4C4-413B-8E5B-DEBC23853D6E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02E9ABB-9117-472E-A1E9-A7FE2E2B8D5D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1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0DAB7FB-1802-4FB2-8774-249FD4135882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91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33E96F7-F9E9-47AC-BC4B-E923FA384D8E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5C58121-C943-4EBE-9148-683444DBB7BE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03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11CE2BF-2985-4809-AF57-272376DEB7A8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2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008C71F-F3D6-423B-AD2B-DAE058C8905C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FCC4-E936-492D-B130-5975F2FAF769}" type="datetime5">
              <a:rPr lang="en-US" smtClean="0"/>
              <a:t>15-Mar-16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9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3F60-77D9-454D-ADF7-6836102D4F4C}" type="datetime5">
              <a:rPr lang="en-US" smtClean="0"/>
              <a:t>15-Mar-16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2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8974-10FA-43E2-B1F9-8E436961B94D}" type="datetime5">
              <a:rPr lang="en-US" smtClean="0"/>
              <a:t>15-Mar-16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88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9E89-6F7E-4C51-9FC0-A116F7612918}" type="datetime5">
              <a:rPr lang="en-US" smtClean="0"/>
              <a:t>15-Mar-16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B4DE-58A3-427F-8720-870E0D65C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6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7EC5-5E3E-4FC8-8F1D-7D1AEDBA16FA}" type="datetime5">
              <a:rPr lang="en-US" smtClean="0"/>
              <a:t>15-Mar-16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B4DE-58A3-427F-8720-870E0D65C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C20C-4764-4B61-82C9-8DCCDD16191F}" type="datetime5">
              <a:rPr lang="en-US" smtClean="0"/>
              <a:t>15-Mar-16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B4DE-58A3-427F-8720-870E0D65C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10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89EF-4F1A-4EF8-ABF7-27205D901454}" type="datetime5">
              <a:rPr lang="en-US" smtClean="0"/>
              <a:t>15-Mar-16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B4DE-58A3-427F-8720-870E0D65C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7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8586-4D9E-45EE-A5C5-ADFC3F14045F}" type="datetime5">
              <a:rPr lang="en-US" smtClean="0"/>
              <a:t>15-Mar-16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B4DE-58A3-427F-8720-870E0D65C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06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14A6-416F-4A88-894C-684366C1B2F3}" type="datetime5">
              <a:rPr lang="en-US" smtClean="0"/>
              <a:t>15-Mar-16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B4DE-58A3-427F-8720-870E0D65C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40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A029-D382-467B-B884-607BC243F97F}" type="datetime5">
              <a:rPr lang="en-US" smtClean="0"/>
              <a:t>15-Mar-16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B4DE-58A3-427F-8720-870E0D65C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83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E381-1479-424E-9761-13FD84E8F6C1}" type="datetime5">
              <a:rPr lang="en-US" smtClean="0"/>
              <a:t>15-Mar-16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B4DE-58A3-427F-8720-870E0D65C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0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120851" cy="365125"/>
          </a:xfrm>
        </p:spPr>
        <p:txBody>
          <a:bodyPr/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F6197E7-F967-406E-9C3B-E7988F41F800}" type="datetime5">
              <a:rPr lang="en-US" smtClean="0"/>
              <a:pPr/>
              <a:t>15-Mar-16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EC8146E-12CE-4FF4-980A-04F70A245C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8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119-B949-4C71-8604-92554BD13627}" type="datetime5">
              <a:rPr lang="en-US" smtClean="0"/>
              <a:t>15-Mar-16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B4DE-58A3-427F-8720-870E0D65C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10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62E4-A21E-4769-8A17-2A7FEF05A805}" type="datetime5">
              <a:rPr lang="en-US" smtClean="0"/>
              <a:t>15-Mar-16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B4DE-58A3-427F-8720-870E0D65C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01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4D01-1A96-487A-8179-D4A7B0102EB1}" type="datetime5">
              <a:rPr lang="en-US" smtClean="0"/>
              <a:t>15-Mar-16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B4DE-58A3-427F-8720-870E0D65C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2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0454-6148-43D7-8DB4-92CE5BA26E96}" type="datetime5">
              <a:rPr lang="en-US" smtClean="0"/>
              <a:t>15-Mar-16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5D4B-66CB-46A4-8AA7-D736B4DD00EE}" type="datetime5">
              <a:rPr lang="en-US" smtClean="0"/>
              <a:t>15-Mar-16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9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5727-D2D6-461B-A13E-616FB2CA2332}" type="datetime5">
              <a:rPr lang="en-US" smtClean="0"/>
              <a:t>15-Mar-16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0100-66F6-43EB-AE38-868E84BE86B3}" type="datetime5">
              <a:rPr lang="en-US" smtClean="0"/>
              <a:t>15-Mar-16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2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38851" y="6356350"/>
            <a:ext cx="1096297" cy="365125"/>
          </a:xfrm>
        </p:spPr>
        <p:txBody>
          <a:bodyPr/>
          <a:lstStyle/>
          <a:p>
            <a:fld id="{B7FDCA41-67F9-47DC-8F11-6DF9402AD3C5}" type="datetime5">
              <a:rPr lang="en-US" smtClean="0"/>
              <a:t>15-Mar-16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02910" y="6356350"/>
            <a:ext cx="2352368" cy="365125"/>
          </a:xfrm>
        </p:spPr>
        <p:txBody>
          <a:bodyPr/>
          <a:lstStyle/>
          <a:p>
            <a:r>
              <a:rPr lang="en-US" smtClean="0"/>
              <a:t>Shayan Nikoohemat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5148" y="6356350"/>
            <a:ext cx="51865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739901" y="1672252"/>
            <a:ext cx="9613900" cy="45015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12900" cy="617378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808724" y="88900"/>
            <a:ext cx="9537700" cy="14056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C32B-0750-41E5-A130-16DBFAFCD44D}" type="datetime5">
              <a:rPr lang="en-US" smtClean="0"/>
              <a:t>15-Mar-16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8487-8786-4EF5-AA1C-2DDCE111A4B4}" type="datetime5">
              <a:rPr lang="en-US" smtClean="0"/>
              <a:t>15-Mar-16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B0EEF-109E-4EF6-9E31-BC6CCF298C71}" type="datetime5">
              <a:rPr lang="en-US" smtClean="0"/>
              <a:t>15-Mar-16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146E-12CE-4FF4-980A-04F70A24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7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C7FDC-8254-4F8F-8CD1-14EB8444C7B5}" type="datetime5">
              <a:rPr lang="en-US" smtClean="0"/>
              <a:t>15-Mar-16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Shayan Nikoohemat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6B4DE-58A3-427F-8720-870E0D65C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3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hyperlink" Target="http://www.navvis.com/iv.tum-0501/#/?image=1063&amp;core.init.lon=8.93&amp;core.init.lat=0.11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41922"/>
            <a:ext cx="971550" cy="4914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8595" y="1293383"/>
            <a:ext cx="78189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INDOOR 3D MODEL RECONSTRUCTION TO SUPPORT 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DISASTER MANAGEMENT IN LARGE BUILDINGS</a:t>
            </a:r>
          </a:p>
          <a:p>
            <a:r>
              <a:rPr lang="en-US" sz="2000" b="1" i="1" dirty="0" smtClean="0">
                <a:solidFill>
                  <a:srgbClr val="0070C0"/>
                </a:solidFill>
                <a:latin typeface="+mj-lt"/>
              </a:rPr>
              <a:t>Project Abbreviated </a:t>
            </a:r>
            <a:r>
              <a:rPr lang="en-US" sz="2000" b="1" i="1" dirty="0">
                <a:solidFill>
                  <a:srgbClr val="0070C0"/>
                </a:solidFill>
                <a:latin typeface="+mj-lt"/>
              </a:rPr>
              <a:t>Title: SIMs3D (Smart Indoor Models in 3D)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8596" y="3218570"/>
            <a:ext cx="46160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PhD Research Proposal</a:t>
            </a:r>
            <a:endParaRPr lang="en-US" sz="2000" dirty="0"/>
          </a:p>
          <a:p>
            <a:r>
              <a:rPr lang="en-US" sz="2000" b="1" dirty="0"/>
              <a:t>Shayan Nikoohemat</a:t>
            </a:r>
            <a:endParaRPr lang="en-US" sz="2000" dirty="0"/>
          </a:p>
          <a:p>
            <a:r>
              <a:rPr lang="en-US" b="1" dirty="0"/>
              <a:t>2015-2016</a:t>
            </a:r>
            <a:endParaRPr lang="en-US" dirty="0"/>
          </a:p>
          <a:p>
            <a:r>
              <a:rPr lang="en-US" sz="2000" i="1" dirty="0"/>
              <a:t> </a:t>
            </a:r>
            <a:endParaRPr lang="en-US" sz="2000" i="1" dirty="0" smtClean="0"/>
          </a:p>
          <a:p>
            <a:r>
              <a:rPr lang="en-US" sz="2000" i="1" dirty="0"/>
              <a:t>Promoter: Prof. Dr. Ir. George </a:t>
            </a:r>
            <a:r>
              <a:rPr lang="en-US" sz="2000" i="1" dirty="0" smtClean="0"/>
              <a:t>Vosselman</a:t>
            </a:r>
            <a:endParaRPr lang="en-US" sz="2000" dirty="0"/>
          </a:p>
          <a:p>
            <a:r>
              <a:rPr lang="en-US" sz="2000" i="1" dirty="0"/>
              <a:t>Supervisor: </a:t>
            </a:r>
            <a:r>
              <a:rPr lang="en-US" sz="2000" i="1" dirty="0" smtClean="0"/>
              <a:t>Michael </a:t>
            </a:r>
            <a:r>
              <a:rPr lang="en-US" sz="2000" i="1" dirty="0"/>
              <a:t>Peter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888"/>
          <a:stretch/>
        </p:blipFill>
        <p:spPr>
          <a:xfrm>
            <a:off x="41256" y="122258"/>
            <a:ext cx="1092803" cy="4803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450" y="554879"/>
            <a:ext cx="102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Second Objective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860" y="980252"/>
            <a:ext cx="8903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What is Grammar?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Grammar has four components: </a:t>
            </a:r>
          </a:p>
          <a:p>
            <a:r>
              <a:rPr lang="en-US" sz="2000" dirty="0"/>
              <a:t>1. A finite set of </a:t>
            </a:r>
            <a:r>
              <a:rPr lang="en-US" sz="2000" u="sng" dirty="0"/>
              <a:t>shapes</a:t>
            </a:r>
            <a:r>
              <a:rPr lang="en-US" sz="2000" dirty="0"/>
              <a:t> (terminal and non-terminal); e.g. </a:t>
            </a:r>
            <a:r>
              <a:rPr lang="en-US" sz="2000" dirty="0" smtClean="0"/>
              <a:t>cuboid, door, window</a:t>
            </a:r>
            <a:endParaRPr lang="en-US" sz="2000" dirty="0"/>
          </a:p>
          <a:p>
            <a:r>
              <a:rPr lang="en-US" sz="2000" dirty="0"/>
              <a:t>2. A finite set of </a:t>
            </a:r>
            <a:r>
              <a:rPr lang="en-US" sz="2000" u="sng" dirty="0"/>
              <a:t>rules</a:t>
            </a:r>
            <a:r>
              <a:rPr lang="en-US" sz="2000" dirty="0"/>
              <a:t> (fixed rules + rules adapted from </a:t>
            </a:r>
            <a:r>
              <a:rPr lang="en-US" sz="2000" dirty="0" smtClean="0"/>
              <a:t>data</a:t>
            </a:r>
            <a:r>
              <a:rPr lang="en-US" sz="2000" dirty="0"/>
              <a:t>); e.g. split, </a:t>
            </a:r>
            <a:r>
              <a:rPr lang="en-US" sz="2000" dirty="0" smtClean="0"/>
              <a:t>repeat</a:t>
            </a:r>
            <a:endParaRPr lang="en-US" sz="2000" dirty="0"/>
          </a:p>
          <a:p>
            <a:r>
              <a:rPr lang="en-US" sz="2000" dirty="0"/>
              <a:t>3. A finite set of shape </a:t>
            </a:r>
            <a:r>
              <a:rPr lang="en-US" sz="2000" u="sng" dirty="0"/>
              <a:t>operations</a:t>
            </a:r>
            <a:r>
              <a:rPr lang="en-US" sz="2000" dirty="0"/>
              <a:t>; e.g. merge, clone, scale</a:t>
            </a:r>
          </a:p>
          <a:p>
            <a:r>
              <a:rPr lang="en-US" sz="2000" dirty="0"/>
              <a:t>4. A finite set of </a:t>
            </a:r>
            <a:r>
              <a:rPr lang="en-US" sz="2000" u="sng" dirty="0"/>
              <a:t>attributes</a:t>
            </a:r>
            <a:r>
              <a:rPr lang="en-US" sz="2000" dirty="0"/>
              <a:t>; e.g. semantics, </a:t>
            </a:r>
            <a:r>
              <a:rPr lang="en-US" sz="2000" dirty="0" smtClean="0"/>
              <a:t>color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10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17" name="Date Placeholder 8"/>
          <p:cNvSpPr>
            <a:spLocks noGrp="1"/>
          </p:cNvSpPr>
          <p:nvPr>
            <p:ph type="dt" sz="half" idx="10"/>
          </p:nvPr>
        </p:nvSpPr>
        <p:spPr>
          <a:xfrm>
            <a:off x="9676563" y="6356350"/>
            <a:ext cx="1137957" cy="365125"/>
          </a:xfrm>
        </p:spPr>
        <p:txBody>
          <a:bodyPr/>
          <a:lstStyle/>
          <a:p>
            <a:fld id="{75F60156-C5D9-4EDC-8FD5-186D6A35EDF6}" type="datetime5">
              <a:rPr lang="en-US" smtClean="0"/>
              <a:t>15-Mar-16</a:t>
            </a:fld>
            <a:endParaRPr lang="en-US" dirty="0"/>
          </a:p>
        </p:txBody>
      </p:sp>
      <p:grpSp>
        <p:nvGrpSpPr>
          <p:cNvPr id="266" name="Group 265"/>
          <p:cNvGrpSpPr/>
          <p:nvPr/>
        </p:nvGrpSpPr>
        <p:grpSpPr>
          <a:xfrm>
            <a:off x="1346085" y="3356697"/>
            <a:ext cx="2535936" cy="2535936"/>
            <a:chOff x="1506855" y="3356697"/>
            <a:chExt cx="2535936" cy="2535936"/>
          </a:xfrm>
        </p:grpSpPr>
        <p:pic>
          <p:nvPicPr>
            <p:cNvPr id="1026" name="Picture 2" descr="http://static7.depositphotos.com/1022400/728/i/950/depositphotos_7282509-Facade-of-famous-building-in-Lisbo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855" y="3356697"/>
              <a:ext cx="2535936" cy="2535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855343" y="3719163"/>
              <a:ext cx="1838960" cy="124317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55343" y="4021181"/>
              <a:ext cx="1838960" cy="510179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55343" y="4562410"/>
              <a:ext cx="1838960" cy="564346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55343" y="5158557"/>
              <a:ext cx="1838960" cy="564346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011680" y="4021181"/>
              <a:ext cx="288690" cy="17017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00370" y="4025238"/>
              <a:ext cx="288690" cy="17017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49540" y="4021181"/>
              <a:ext cx="288690" cy="17017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45580" y="4009997"/>
              <a:ext cx="288690" cy="17129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89060" y="4021181"/>
              <a:ext cx="364734" cy="17017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4417" y="3704373"/>
            <a:ext cx="7722168" cy="24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450" y="283575"/>
            <a:ext cx="10257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Grammar examples: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11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17" name="Date Placeholder 8"/>
          <p:cNvSpPr>
            <a:spLocks noGrp="1"/>
          </p:cNvSpPr>
          <p:nvPr>
            <p:ph type="dt" sz="half" idx="10"/>
          </p:nvPr>
        </p:nvSpPr>
        <p:spPr>
          <a:xfrm>
            <a:off x="9693312" y="6356350"/>
            <a:ext cx="1060920" cy="365125"/>
          </a:xfrm>
        </p:spPr>
        <p:txBody>
          <a:bodyPr/>
          <a:lstStyle/>
          <a:p>
            <a:fld id="{151549E7-A7B8-4B09-AF1F-90227571029D}" type="datetime5">
              <a:rPr lang="en-US" smtClean="0"/>
              <a:t>15-Mar-16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242" y="283575"/>
            <a:ext cx="4054793" cy="5537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527" y="904531"/>
            <a:ext cx="5141976" cy="4832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2560" y="5748928"/>
            <a:ext cx="2083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</a:t>
            </a:r>
            <a:r>
              <a:rPr lang="de-DE" sz="1400" dirty="0" err="1" smtClean="0"/>
              <a:t>öger</a:t>
            </a:r>
            <a:r>
              <a:rPr lang="de-DE" sz="1400" dirty="0" smtClean="0"/>
              <a:t> and Plümer (2010)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16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888"/>
          <a:stretch/>
        </p:blipFill>
        <p:spPr>
          <a:xfrm>
            <a:off x="41256" y="122258"/>
            <a:ext cx="1092803" cy="4803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450" y="554879"/>
            <a:ext cx="102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Second Objective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859" y="1191260"/>
            <a:ext cx="66327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Designing the </a:t>
            </a:r>
            <a:r>
              <a:rPr lang="en-US" sz="2000" dirty="0" smtClean="0"/>
              <a:t>Grammar</a:t>
            </a:r>
            <a:endParaRPr lang="en-US" sz="2000" dirty="0"/>
          </a:p>
          <a:p>
            <a:endParaRPr lang="en-US" sz="20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Applicability of grammar for indoor 3D reconstruction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Learning the grammar components from the data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User interaction for active learning of the rules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12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17" name="Date Placeholder 8"/>
          <p:cNvSpPr>
            <a:spLocks noGrp="1"/>
          </p:cNvSpPr>
          <p:nvPr>
            <p:ph type="dt" sz="half" idx="10"/>
          </p:nvPr>
        </p:nvSpPr>
        <p:spPr>
          <a:xfrm>
            <a:off x="9676562" y="6356350"/>
            <a:ext cx="1148006" cy="365125"/>
          </a:xfrm>
        </p:spPr>
        <p:txBody>
          <a:bodyPr/>
          <a:lstStyle/>
          <a:p>
            <a:fld id="{3832822E-A3AE-4FD2-B47D-04786BB460C7}" type="datetime5">
              <a:rPr lang="en-US" smtClean="0"/>
              <a:t>15-Mar-16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092" y="3380867"/>
            <a:ext cx="8998476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888"/>
          <a:stretch/>
        </p:blipFill>
        <p:spPr>
          <a:xfrm>
            <a:off x="41256" y="122258"/>
            <a:ext cx="1092803" cy="4803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450" y="554879"/>
            <a:ext cx="102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Third Objective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13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17" name="Date Placeholder 8"/>
          <p:cNvSpPr>
            <a:spLocks noGrp="1"/>
          </p:cNvSpPr>
          <p:nvPr>
            <p:ph type="dt" sz="half" idx="10"/>
          </p:nvPr>
        </p:nvSpPr>
        <p:spPr>
          <a:xfrm>
            <a:off x="9686611" y="6356350"/>
            <a:ext cx="1137957" cy="365125"/>
          </a:xfrm>
        </p:spPr>
        <p:txBody>
          <a:bodyPr/>
          <a:lstStyle/>
          <a:p>
            <a:fld id="{787CA916-BCF3-400F-A0F9-F804D9B650A4}" type="datetime5">
              <a:rPr lang="en-US" smtClean="0"/>
              <a:t>15-Mar-16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211599" y="2079791"/>
            <a:ext cx="4172337" cy="3827638"/>
            <a:chOff x="6540971" y="1464569"/>
            <a:chExt cx="5086737" cy="47427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0971" y="1464569"/>
              <a:ext cx="5086737" cy="396159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794279" y="5444595"/>
              <a:ext cx="4703385" cy="762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Closed door </a:t>
              </a:r>
              <a:r>
                <a:rPr lang="en-US" dirty="0"/>
                <a:t>d</a:t>
              </a:r>
              <a:r>
                <a:rPr lang="en-US" dirty="0" smtClean="0"/>
                <a:t>etection from images</a:t>
              </a:r>
            </a:p>
            <a:p>
              <a:r>
                <a:rPr lang="en-US" sz="1600" dirty="0" smtClean="0"/>
                <a:t>Diaz </a:t>
              </a:r>
              <a:r>
                <a:rPr lang="en-US" sz="1600" dirty="0" err="1" smtClean="0"/>
                <a:t>Vilarino</a:t>
              </a:r>
              <a:r>
                <a:rPr lang="en-US" sz="1600" dirty="0" smtClean="0"/>
                <a:t> et al. (2015)</a:t>
              </a:r>
              <a:endParaRPr lang="en-US" sz="16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2719" y="3372705"/>
            <a:ext cx="3993071" cy="27397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70540" y="5480344"/>
            <a:ext cx="16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of Details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4859" y="1191260"/>
            <a:ext cx="80302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Semantic Labeling</a:t>
            </a:r>
            <a:endParaRPr lang="en-US" sz="2000" dirty="0"/>
          </a:p>
          <a:p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1. Using images for more semantic (opening detection)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2. Adding more details to the coarse 3D model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(navigable, non-navigable areas)</a:t>
            </a:r>
          </a:p>
        </p:txBody>
      </p:sp>
    </p:spTree>
    <p:extLst>
      <p:ext uri="{BB962C8B-B14F-4D97-AF65-F5344CB8AC3E}">
        <p14:creationId xmlns:p14="http://schemas.microsoft.com/office/powerpoint/2010/main" val="31607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29" y="1860422"/>
            <a:ext cx="4953000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888"/>
          <a:stretch/>
        </p:blipFill>
        <p:spPr>
          <a:xfrm>
            <a:off x="41256" y="122258"/>
            <a:ext cx="1092803" cy="4803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450" y="554879"/>
            <a:ext cx="102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Fourth Objective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859" y="1191260"/>
            <a:ext cx="59092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Control the consistency and accuracy of the result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1. Consistency control through grammar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2. Accuracy and consistency control against IndoorGML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and Industry Foundation Classes (IFC) standards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14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17" name="Date Placeholder 8"/>
          <p:cNvSpPr>
            <a:spLocks noGrp="1"/>
          </p:cNvSpPr>
          <p:nvPr>
            <p:ph type="dt" sz="half" idx="10"/>
          </p:nvPr>
        </p:nvSpPr>
        <p:spPr>
          <a:xfrm>
            <a:off x="9683264" y="6356350"/>
            <a:ext cx="1060920" cy="365125"/>
          </a:xfrm>
        </p:spPr>
        <p:txBody>
          <a:bodyPr/>
          <a:lstStyle/>
          <a:p>
            <a:fld id="{15977D51-7D80-4153-A6CF-7276E1CF89A9}" type="datetime5">
              <a:rPr lang="en-US" smtClean="0"/>
              <a:t>15-Mar-16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793">
            <a:off x="6214005" y="4234368"/>
            <a:ext cx="1830557" cy="16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450" y="554879"/>
            <a:ext cx="102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Methodology</a:t>
            </a: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859" y="1191260"/>
            <a:ext cx="44905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An iterative coarse-to-fine methodology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Geometry Derivation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Designing the Grammar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Adding Semantics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Quality Control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15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17" name="Date Placeholder 8"/>
          <p:cNvSpPr>
            <a:spLocks noGrp="1"/>
          </p:cNvSpPr>
          <p:nvPr>
            <p:ph type="dt" sz="half" idx="10"/>
          </p:nvPr>
        </p:nvSpPr>
        <p:spPr>
          <a:xfrm>
            <a:off x="9683264" y="6356350"/>
            <a:ext cx="1060920" cy="365125"/>
          </a:xfrm>
        </p:spPr>
        <p:txBody>
          <a:bodyPr/>
          <a:lstStyle/>
          <a:p>
            <a:fld id="{FA406F97-AFAA-4DCE-983C-8CE1464F87EF}" type="datetime5">
              <a:rPr lang="en-US" smtClean="0"/>
              <a:t>15-Mar-16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540" y="244888"/>
            <a:ext cx="5741589" cy="63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450" y="554879"/>
            <a:ext cx="102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Time Schedule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16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17" name="Date Placeholder 8"/>
          <p:cNvSpPr>
            <a:spLocks noGrp="1"/>
          </p:cNvSpPr>
          <p:nvPr>
            <p:ph type="dt" sz="half" idx="10"/>
          </p:nvPr>
        </p:nvSpPr>
        <p:spPr>
          <a:xfrm>
            <a:off x="9683264" y="6356350"/>
            <a:ext cx="1060920" cy="365125"/>
          </a:xfrm>
        </p:spPr>
        <p:txBody>
          <a:bodyPr/>
          <a:lstStyle/>
          <a:p>
            <a:fld id="{0E843274-C46D-42EC-AB75-F15441DD098A}" type="datetime5">
              <a:rPr lang="en-US" smtClean="0"/>
              <a:t>15-Mar-16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3592" y="1477284"/>
            <a:ext cx="10408877" cy="397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450" y="508579"/>
            <a:ext cx="102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Work in Progress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17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17" name="Date Placeholder 8"/>
          <p:cNvSpPr>
            <a:spLocks noGrp="1"/>
          </p:cNvSpPr>
          <p:nvPr>
            <p:ph type="dt" sz="half" idx="10"/>
          </p:nvPr>
        </p:nvSpPr>
        <p:spPr>
          <a:xfrm>
            <a:off x="9683264" y="6356350"/>
            <a:ext cx="1060920" cy="365125"/>
          </a:xfrm>
        </p:spPr>
        <p:txBody>
          <a:bodyPr/>
          <a:lstStyle/>
          <a:p>
            <a:fld id="{44DDD38F-B123-4BB6-9B59-C49FC125D857}" type="datetime5">
              <a:rPr lang="en-US" smtClean="0"/>
              <a:t>15-Mar-16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85" y="1794065"/>
            <a:ext cx="1420368" cy="1679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253970" y="2867632"/>
            <a:ext cx="3259836" cy="1833676"/>
            <a:chOff x="4648200" y="2636520"/>
            <a:chExt cx="2895600" cy="1584960"/>
          </a:xfrm>
        </p:grpSpPr>
        <p:pic>
          <p:nvPicPr>
            <p:cNvPr id="13" name="Picture 12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636520"/>
              <a:ext cx="2895600" cy="1584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Oval 1"/>
            <p:cNvSpPr/>
            <p:nvPr/>
          </p:nvSpPr>
          <p:spPr>
            <a:xfrm>
              <a:off x="6866001" y="3147450"/>
              <a:ext cx="633068" cy="88409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140261" y="2091662"/>
            <a:ext cx="3425820" cy="2738404"/>
            <a:chOff x="1351280" y="1860550"/>
            <a:chExt cx="2762758" cy="2385060"/>
          </a:xfrm>
        </p:grpSpPr>
        <p:pic>
          <p:nvPicPr>
            <p:cNvPr id="12" name="Picture 11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280" y="1860550"/>
              <a:ext cx="2682240" cy="2385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Oval 14"/>
            <p:cNvSpPr/>
            <p:nvPr/>
          </p:nvSpPr>
          <p:spPr>
            <a:xfrm>
              <a:off x="3074390" y="1971306"/>
              <a:ext cx="1039648" cy="107669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ight Arrow 3"/>
          <p:cNvSpPr/>
          <p:nvPr/>
        </p:nvSpPr>
        <p:spPr>
          <a:xfrm>
            <a:off x="3780667" y="3758705"/>
            <a:ext cx="457200" cy="1625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623512" y="3790112"/>
            <a:ext cx="457200" cy="1625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8156240" y="3550246"/>
            <a:ext cx="1975631" cy="1366564"/>
            <a:chOff x="0" y="0"/>
            <a:chExt cx="2549471" cy="172806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549471" cy="1728061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71256" y="1145"/>
              <a:ext cx="2255004" cy="1587432"/>
              <a:chOff x="171256" y="1145"/>
              <a:chExt cx="2255004" cy="1587432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171256" y="255723"/>
                <a:ext cx="1495587" cy="1332854"/>
              </a:xfrm>
              <a:custGeom>
                <a:avLst/>
                <a:gdLst>
                  <a:gd name="connsiteX0" fmla="*/ 0 w 1495587"/>
                  <a:gd name="connsiteY0" fmla="*/ 557939 h 1332854"/>
                  <a:gd name="connsiteX1" fmla="*/ 15499 w 1495587"/>
                  <a:gd name="connsiteY1" fmla="*/ 356461 h 1332854"/>
                  <a:gd name="connsiteX2" fmla="*/ 116238 w 1495587"/>
                  <a:gd name="connsiteY2" fmla="*/ 224725 h 1332854"/>
                  <a:gd name="connsiteX3" fmla="*/ 116238 w 1495587"/>
                  <a:gd name="connsiteY3" fmla="*/ 30996 h 1332854"/>
                  <a:gd name="connsiteX4" fmla="*/ 185980 w 1495587"/>
                  <a:gd name="connsiteY4" fmla="*/ 0 h 1332854"/>
                  <a:gd name="connsiteX5" fmla="*/ 387458 w 1495587"/>
                  <a:gd name="connsiteY5" fmla="*/ 38745 h 1332854"/>
                  <a:gd name="connsiteX6" fmla="*/ 511444 w 1495587"/>
                  <a:gd name="connsiteY6" fmla="*/ 123986 h 1332854"/>
                  <a:gd name="connsiteX7" fmla="*/ 650929 w 1495587"/>
                  <a:gd name="connsiteY7" fmla="*/ 108488 h 1332854"/>
                  <a:gd name="connsiteX8" fmla="*/ 914400 w 1495587"/>
                  <a:gd name="connsiteY8" fmla="*/ 123986 h 1332854"/>
                  <a:gd name="connsiteX9" fmla="*/ 1092631 w 1495587"/>
                  <a:gd name="connsiteY9" fmla="*/ 131735 h 1332854"/>
                  <a:gd name="connsiteX10" fmla="*/ 1270861 w 1495587"/>
                  <a:gd name="connsiteY10" fmla="*/ 201478 h 1332854"/>
                  <a:gd name="connsiteX11" fmla="*/ 1387099 w 1495587"/>
                  <a:gd name="connsiteY11" fmla="*/ 255722 h 1332854"/>
                  <a:gd name="connsiteX12" fmla="*/ 1410346 w 1495587"/>
                  <a:gd name="connsiteY12" fmla="*/ 387457 h 1332854"/>
                  <a:gd name="connsiteX13" fmla="*/ 1487838 w 1495587"/>
                  <a:gd name="connsiteY13" fmla="*/ 511444 h 1332854"/>
                  <a:gd name="connsiteX14" fmla="*/ 1472339 w 1495587"/>
                  <a:gd name="connsiteY14" fmla="*/ 712922 h 1332854"/>
                  <a:gd name="connsiteX15" fmla="*/ 1495587 w 1495587"/>
                  <a:gd name="connsiteY15" fmla="*/ 968644 h 1332854"/>
                  <a:gd name="connsiteX16" fmla="*/ 1480088 w 1495587"/>
                  <a:gd name="connsiteY16" fmla="*/ 1332854 h 1332854"/>
                  <a:gd name="connsiteX17" fmla="*/ 1294109 w 1495587"/>
                  <a:gd name="connsiteY17" fmla="*/ 1263111 h 1332854"/>
                  <a:gd name="connsiteX18" fmla="*/ 1170122 w 1495587"/>
                  <a:gd name="connsiteY18" fmla="*/ 1208867 h 1332854"/>
                  <a:gd name="connsiteX19" fmla="*/ 991892 w 1495587"/>
                  <a:gd name="connsiteY19" fmla="*/ 1170122 h 1332854"/>
                  <a:gd name="connsiteX20" fmla="*/ 875655 w 1495587"/>
                  <a:gd name="connsiteY20" fmla="*/ 1162372 h 1332854"/>
                  <a:gd name="connsiteX21" fmla="*/ 681926 w 1495587"/>
                  <a:gd name="connsiteY21" fmla="*/ 1115878 h 1332854"/>
                  <a:gd name="connsiteX22" fmla="*/ 410705 w 1495587"/>
                  <a:gd name="connsiteY22" fmla="*/ 1061633 h 1332854"/>
                  <a:gd name="connsiteX23" fmla="*/ 232475 w 1495587"/>
                  <a:gd name="connsiteY23" fmla="*/ 1030637 h 1332854"/>
                  <a:gd name="connsiteX24" fmla="*/ 46495 w 1495587"/>
                  <a:gd name="connsiteY24" fmla="*/ 1007389 h 1332854"/>
                  <a:gd name="connsiteX25" fmla="*/ 38746 w 1495587"/>
                  <a:gd name="connsiteY25" fmla="*/ 883403 h 1332854"/>
                  <a:gd name="connsiteX26" fmla="*/ 7749 w 1495587"/>
                  <a:gd name="connsiteY26" fmla="*/ 395206 h 133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95587" h="1332854">
                    <a:moveTo>
                      <a:pt x="0" y="557939"/>
                    </a:moveTo>
                    <a:lnTo>
                      <a:pt x="15499" y="356461"/>
                    </a:lnTo>
                    <a:lnTo>
                      <a:pt x="116238" y="224725"/>
                    </a:lnTo>
                    <a:lnTo>
                      <a:pt x="116238" y="30996"/>
                    </a:lnTo>
                    <a:lnTo>
                      <a:pt x="185980" y="0"/>
                    </a:lnTo>
                    <a:lnTo>
                      <a:pt x="387458" y="38745"/>
                    </a:lnTo>
                    <a:lnTo>
                      <a:pt x="511444" y="123986"/>
                    </a:lnTo>
                    <a:lnTo>
                      <a:pt x="650929" y="108488"/>
                    </a:lnTo>
                    <a:lnTo>
                      <a:pt x="914400" y="123986"/>
                    </a:lnTo>
                    <a:lnTo>
                      <a:pt x="1092631" y="131735"/>
                    </a:lnTo>
                    <a:lnTo>
                      <a:pt x="1270861" y="201478"/>
                    </a:lnTo>
                    <a:lnTo>
                      <a:pt x="1387099" y="255722"/>
                    </a:lnTo>
                    <a:lnTo>
                      <a:pt x="1410346" y="387457"/>
                    </a:lnTo>
                    <a:lnTo>
                      <a:pt x="1487838" y="511444"/>
                    </a:lnTo>
                    <a:lnTo>
                      <a:pt x="1472339" y="712922"/>
                    </a:lnTo>
                    <a:lnTo>
                      <a:pt x="1495587" y="968644"/>
                    </a:lnTo>
                    <a:lnTo>
                      <a:pt x="1480088" y="1332854"/>
                    </a:lnTo>
                    <a:lnTo>
                      <a:pt x="1294109" y="1263111"/>
                    </a:lnTo>
                    <a:lnTo>
                      <a:pt x="1170122" y="1208867"/>
                    </a:lnTo>
                    <a:lnTo>
                      <a:pt x="991892" y="1170122"/>
                    </a:lnTo>
                    <a:lnTo>
                      <a:pt x="875655" y="1162372"/>
                    </a:lnTo>
                    <a:lnTo>
                      <a:pt x="681926" y="1115878"/>
                    </a:lnTo>
                    <a:lnTo>
                      <a:pt x="410705" y="1061633"/>
                    </a:lnTo>
                    <a:lnTo>
                      <a:pt x="232475" y="1030637"/>
                    </a:lnTo>
                    <a:lnTo>
                      <a:pt x="46495" y="1007389"/>
                    </a:lnTo>
                    <a:lnTo>
                      <a:pt x="38746" y="883403"/>
                    </a:lnTo>
                    <a:lnTo>
                      <a:pt x="7749" y="395206"/>
                    </a:lnTo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1643595" y="271221"/>
                <a:ext cx="782665" cy="1294108"/>
              </a:xfrm>
              <a:custGeom>
                <a:avLst/>
                <a:gdLst>
                  <a:gd name="connsiteX0" fmla="*/ 0 w 782665"/>
                  <a:gd name="connsiteY0" fmla="*/ 519193 h 1294108"/>
                  <a:gd name="connsiteX1" fmla="*/ 15499 w 782665"/>
                  <a:gd name="connsiteY1" fmla="*/ 395207 h 1294108"/>
                  <a:gd name="connsiteX2" fmla="*/ 123987 w 782665"/>
                  <a:gd name="connsiteY2" fmla="*/ 232474 h 1294108"/>
                  <a:gd name="connsiteX3" fmla="*/ 147234 w 782665"/>
                  <a:gd name="connsiteY3" fmla="*/ 131735 h 1294108"/>
                  <a:gd name="connsiteX4" fmla="*/ 418455 w 782665"/>
                  <a:gd name="connsiteY4" fmla="*/ 69742 h 1294108"/>
                  <a:gd name="connsiteX5" fmla="*/ 728421 w 782665"/>
                  <a:gd name="connsiteY5" fmla="*/ 0 h 1294108"/>
                  <a:gd name="connsiteX6" fmla="*/ 782665 w 782665"/>
                  <a:gd name="connsiteY6" fmla="*/ 54244 h 1294108"/>
                  <a:gd name="connsiteX7" fmla="*/ 751668 w 782665"/>
                  <a:gd name="connsiteY7" fmla="*/ 154983 h 1294108"/>
                  <a:gd name="connsiteX8" fmla="*/ 743919 w 782665"/>
                  <a:gd name="connsiteY8" fmla="*/ 247973 h 1294108"/>
                  <a:gd name="connsiteX9" fmla="*/ 774916 w 782665"/>
                  <a:gd name="connsiteY9" fmla="*/ 387458 h 1294108"/>
                  <a:gd name="connsiteX10" fmla="*/ 751668 w 782665"/>
                  <a:gd name="connsiteY10" fmla="*/ 480447 h 1294108"/>
                  <a:gd name="connsiteX11" fmla="*/ 751668 w 782665"/>
                  <a:gd name="connsiteY11" fmla="*/ 635430 h 1294108"/>
                  <a:gd name="connsiteX12" fmla="*/ 759417 w 782665"/>
                  <a:gd name="connsiteY12" fmla="*/ 844658 h 1294108"/>
                  <a:gd name="connsiteX13" fmla="*/ 774916 w 782665"/>
                  <a:gd name="connsiteY13" fmla="*/ 1007390 h 1294108"/>
                  <a:gd name="connsiteX14" fmla="*/ 643180 w 782665"/>
                  <a:gd name="connsiteY14" fmla="*/ 1069383 h 1294108"/>
                  <a:gd name="connsiteX15" fmla="*/ 426204 w 782665"/>
                  <a:gd name="connsiteY15" fmla="*/ 1146874 h 1294108"/>
                  <a:gd name="connsiteX16" fmla="*/ 193729 w 782665"/>
                  <a:gd name="connsiteY16" fmla="*/ 1247613 h 1294108"/>
                  <a:gd name="connsiteX17" fmla="*/ 100739 w 782665"/>
                  <a:gd name="connsiteY17" fmla="*/ 1294108 h 1294108"/>
                  <a:gd name="connsiteX18" fmla="*/ 15499 w 782665"/>
                  <a:gd name="connsiteY18" fmla="*/ 1263112 h 1294108"/>
                  <a:gd name="connsiteX19" fmla="*/ 69743 w 782665"/>
                  <a:gd name="connsiteY19" fmla="*/ 898902 h 1294108"/>
                  <a:gd name="connsiteX20" fmla="*/ 69743 w 782665"/>
                  <a:gd name="connsiteY20" fmla="*/ 759417 h 1294108"/>
                  <a:gd name="connsiteX21" fmla="*/ 15499 w 782665"/>
                  <a:gd name="connsiteY21" fmla="*/ 635430 h 1294108"/>
                  <a:gd name="connsiteX22" fmla="*/ 7749 w 782665"/>
                  <a:gd name="connsiteY22" fmla="*/ 441702 h 1294108"/>
                  <a:gd name="connsiteX23" fmla="*/ 7749 w 782665"/>
                  <a:gd name="connsiteY23" fmla="*/ 441702 h 129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2665" h="1294108">
                    <a:moveTo>
                      <a:pt x="0" y="519193"/>
                    </a:moveTo>
                    <a:lnTo>
                      <a:pt x="15499" y="395207"/>
                    </a:lnTo>
                    <a:lnTo>
                      <a:pt x="123987" y="232474"/>
                    </a:lnTo>
                    <a:lnTo>
                      <a:pt x="147234" y="131735"/>
                    </a:lnTo>
                    <a:lnTo>
                      <a:pt x="418455" y="69742"/>
                    </a:lnTo>
                    <a:lnTo>
                      <a:pt x="728421" y="0"/>
                    </a:lnTo>
                    <a:lnTo>
                      <a:pt x="782665" y="54244"/>
                    </a:lnTo>
                    <a:lnTo>
                      <a:pt x="751668" y="154983"/>
                    </a:lnTo>
                    <a:lnTo>
                      <a:pt x="743919" y="247973"/>
                    </a:lnTo>
                    <a:lnTo>
                      <a:pt x="774916" y="387458"/>
                    </a:lnTo>
                    <a:lnTo>
                      <a:pt x="751668" y="480447"/>
                    </a:lnTo>
                    <a:lnTo>
                      <a:pt x="751668" y="635430"/>
                    </a:lnTo>
                    <a:lnTo>
                      <a:pt x="759417" y="844658"/>
                    </a:lnTo>
                    <a:lnTo>
                      <a:pt x="774916" y="1007390"/>
                    </a:lnTo>
                    <a:lnTo>
                      <a:pt x="643180" y="1069383"/>
                    </a:lnTo>
                    <a:lnTo>
                      <a:pt x="426204" y="1146874"/>
                    </a:lnTo>
                    <a:lnTo>
                      <a:pt x="193729" y="1247613"/>
                    </a:lnTo>
                    <a:lnTo>
                      <a:pt x="100739" y="1294108"/>
                    </a:lnTo>
                    <a:lnTo>
                      <a:pt x="15499" y="1263112"/>
                    </a:lnTo>
                    <a:lnTo>
                      <a:pt x="69743" y="898902"/>
                    </a:lnTo>
                    <a:lnTo>
                      <a:pt x="69743" y="759417"/>
                    </a:lnTo>
                    <a:lnTo>
                      <a:pt x="15499" y="635430"/>
                    </a:lnTo>
                    <a:lnTo>
                      <a:pt x="7749" y="441702"/>
                    </a:lnTo>
                    <a:lnTo>
                      <a:pt x="7749" y="441702"/>
                    </a:lnTo>
                  </a:path>
                </a:pathLst>
              </a:custGeom>
              <a:solidFill>
                <a:srgbClr val="44546A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TextBox 53"/>
              <p:cNvSpPr txBox="1"/>
              <p:nvPr/>
            </p:nvSpPr>
            <p:spPr>
              <a:xfrm>
                <a:off x="806364" y="725530"/>
                <a:ext cx="202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0" name="TextBox 54"/>
              <p:cNvSpPr txBox="1"/>
              <p:nvPr/>
            </p:nvSpPr>
            <p:spPr>
              <a:xfrm>
                <a:off x="1944603" y="679186"/>
                <a:ext cx="201976" cy="370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" name="TextBox 55"/>
              <p:cNvSpPr txBox="1"/>
              <p:nvPr/>
            </p:nvSpPr>
            <p:spPr>
              <a:xfrm>
                <a:off x="1130082" y="1145"/>
                <a:ext cx="266760" cy="370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2" name="Flowchart: Connector 41"/>
              <p:cNvSpPr/>
              <p:nvPr/>
            </p:nvSpPr>
            <p:spPr>
              <a:xfrm>
                <a:off x="1571140" y="381613"/>
                <a:ext cx="118562" cy="117551"/>
              </a:xfrm>
              <a:prstGeom prst="flowChartConnector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204" y="4893040"/>
            <a:ext cx="1386838" cy="16302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595342" y="4778387"/>
            <a:ext cx="1343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egmentation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780808" y="474290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Plane Topology Graph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0075012" y="2473123"/>
            <a:ext cx="1817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Primitive Extraction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10231368" y="4002911"/>
            <a:ext cx="149470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Primitive</a:t>
            </a:r>
          </a:p>
          <a:p>
            <a:pPr algn="ctr"/>
            <a:r>
              <a:rPr lang="en-US" dirty="0" smtClean="0"/>
              <a:t> </a:t>
            </a:r>
            <a:r>
              <a:rPr lang="en-US" sz="1600" dirty="0"/>
              <a:t>R</a:t>
            </a:r>
            <a:r>
              <a:rPr lang="en-US" sz="1600" dirty="0" smtClean="0"/>
              <a:t>econstruction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075012" y="5459110"/>
            <a:ext cx="1475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Minimum Cycle</a:t>
            </a:r>
          </a:p>
          <a:p>
            <a:pPr algn="ctr"/>
            <a:r>
              <a:rPr lang="en-US" sz="1600" dirty="0" smtClean="0"/>
              <a:t> Graph</a:t>
            </a:r>
            <a:endParaRPr lang="en-US" sz="1600" dirty="0"/>
          </a:p>
        </p:txBody>
      </p:sp>
      <p:sp>
        <p:nvSpPr>
          <p:cNvPr id="27" name="Curved Right Arrow 26"/>
          <p:cNvSpPr/>
          <p:nvPr/>
        </p:nvSpPr>
        <p:spPr>
          <a:xfrm rot="6437119" flipV="1">
            <a:off x="4993966" y="1794896"/>
            <a:ext cx="447598" cy="1255976"/>
          </a:xfrm>
          <a:prstGeom prst="curvedRightArrow">
            <a:avLst>
              <a:gd name="adj1" fmla="val 12221"/>
              <a:gd name="adj2" fmla="val 33961"/>
              <a:gd name="adj3" fmla="val 25000"/>
            </a:avLst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7402" y="1023474"/>
            <a:ext cx="9251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work is a development of “indoor data graph” by </a:t>
            </a:r>
            <a:r>
              <a:rPr lang="en-US" sz="2000" dirty="0"/>
              <a:t>Oude Elberink, S.J., (2015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The data accuracy is 3-5 cm and the subsampled data contains 1.5 million points.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33172" y="5142527"/>
            <a:ext cx="4036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data </a:t>
            </a:r>
            <a:r>
              <a:rPr lang="en-US" sz="1600" dirty="0" smtClean="0"/>
              <a:t>is captured </a:t>
            </a:r>
            <a:r>
              <a:rPr lang="en-US" sz="1600" dirty="0"/>
              <a:t>by </a:t>
            </a:r>
            <a:r>
              <a:rPr lang="en-US" sz="1600" dirty="0" err="1"/>
              <a:t>NavVis</a:t>
            </a:r>
            <a:r>
              <a:rPr lang="en-US" sz="1600" dirty="0"/>
              <a:t> M3 Trolley from Technical University of </a:t>
            </a:r>
            <a:r>
              <a:rPr lang="en-US" sz="1600" dirty="0" smtClean="0"/>
              <a:t>Munich’s campus. 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3609341" y="5647127"/>
            <a:ext cx="2154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1"/>
              </a:rPr>
              <a:t>Link to the web viewer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74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766" y="1040662"/>
            <a:ext cx="6360203" cy="4527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450" y="554879"/>
            <a:ext cx="102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Work in Progress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18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17" name="Date Placeholder 8"/>
          <p:cNvSpPr>
            <a:spLocks noGrp="1"/>
          </p:cNvSpPr>
          <p:nvPr>
            <p:ph type="dt" sz="half" idx="10"/>
          </p:nvPr>
        </p:nvSpPr>
        <p:spPr>
          <a:xfrm>
            <a:off x="9683264" y="6356350"/>
            <a:ext cx="1060920" cy="365125"/>
          </a:xfrm>
        </p:spPr>
        <p:txBody>
          <a:bodyPr/>
          <a:lstStyle/>
          <a:p>
            <a:fld id="{4DC2F154-7D2F-4A5E-A28E-5E7A8786EB68}" type="datetime5">
              <a:rPr lang="en-US" smtClean="0"/>
              <a:t>15-Mar-16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4797224" y="3388938"/>
            <a:ext cx="457200" cy="1625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58" y="2248527"/>
            <a:ext cx="3372041" cy="22204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 rot="21080195">
            <a:off x="2854318" y="2711476"/>
            <a:ext cx="1373468" cy="5080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21080195">
            <a:off x="1884255" y="3577125"/>
            <a:ext cx="832231" cy="444469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594929" y="4662122"/>
            <a:ext cx="2012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Intersection problems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7910980" y="5542958"/>
            <a:ext cx="1747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Segments labeling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10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19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17" name="Date Placeholder 8"/>
          <p:cNvSpPr>
            <a:spLocks noGrp="1"/>
          </p:cNvSpPr>
          <p:nvPr>
            <p:ph type="dt" sz="half" idx="10"/>
          </p:nvPr>
        </p:nvSpPr>
        <p:spPr>
          <a:xfrm>
            <a:off x="9693312" y="6356350"/>
            <a:ext cx="1060920" cy="365125"/>
          </a:xfrm>
        </p:spPr>
        <p:txBody>
          <a:bodyPr/>
          <a:lstStyle/>
          <a:p>
            <a:fld id="{C93F04B9-A826-432D-A6CF-9713EB13B9E0}" type="datetime5">
              <a:rPr lang="en-US" smtClean="0"/>
              <a:t>15-Mar-16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3576742" y="1451412"/>
            <a:ext cx="5256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cs typeface="Arial" pitchFamily="34" charset="0"/>
              </a:rPr>
              <a:t>Thank You for your Attention</a:t>
            </a:r>
            <a:endParaRPr lang="fa-IR" sz="2000" b="1" dirty="0"/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3627542" y="1940428"/>
            <a:ext cx="5256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cs typeface="Arial" pitchFamily="34" charset="0"/>
              </a:rPr>
              <a:t>Questions?</a:t>
            </a:r>
            <a:endParaRPr lang="fa-IR" sz="2000" b="1" dirty="0"/>
          </a:p>
        </p:txBody>
      </p:sp>
      <p:pic>
        <p:nvPicPr>
          <p:cNvPr id="13" name="Picture 23" descr="question mar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1929" y="2508563"/>
            <a:ext cx="2507456" cy="249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270540" y="50240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gradFill>
                  <a:gsLst>
                    <a:gs pos="0">
                      <a:srgbClr val="003F77"/>
                    </a:gs>
                    <a:gs pos="50000">
                      <a:srgbClr val="005FAD"/>
                    </a:gs>
                    <a:gs pos="100000">
                      <a:srgbClr val="0072CE"/>
                    </a:gs>
                  </a:gsLst>
                  <a:lin ang="5400000" scaled="0"/>
                </a:gradFill>
              </a:rPr>
              <a:t>Shayan</a:t>
            </a:r>
            <a:r>
              <a:rPr lang="en-US" sz="2000" b="1" dirty="0">
                <a:gradFill>
                  <a:gsLst>
                    <a:gs pos="0">
                      <a:srgbClr val="003F77"/>
                    </a:gs>
                    <a:gs pos="50000">
                      <a:srgbClr val="005FAD"/>
                    </a:gs>
                    <a:gs pos="100000">
                      <a:srgbClr val="0072CE"/>
                    </a:gs>
                  </a:gsLst>
                  <a:lin ang="54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0">
                      <a:srgbClr val="003F77"/>
                    </a:gs>
                    <a:gs pos="50000">
                      <a:srgbClr val="005FAD"/>
                    </a:gs>
                    <a:gs pos="100000">
                      <a:srgbClr val="0072CE"/>
                    </a:gs>
                  </a:gsLst>
                  <a:lin ang="5400000" scaled="0"/>
                </a:gradFill>
              </a:rPr>
              <a:t>Nikoohemat</a:t>
            </a:r>
            <a:endParaRPr lang="en-US" sz="4000" dirty="0"/>
          </a:p>
          <a:p>
            <a:pPr algn="ctr"/>
            <a:r>
              <a:rPr lang="en-US" sz="2000" dirty="0" smtClean="0">
                <a:gradFill>
                  <a:gsLst>
                    <a:gs pos="0">
                      <a:srgbClr val="003F77"/>
                    </a:gs>
                    <a:gs pos="50000">
                      <a:srgbClr val="005FAD"/>
                    </a:gs>
                    <a:gs pos="100000">
                      <a:srgbClr val="0072CE"/>
                    </a:gs>
                  </a:gsLst>
                  <a:lin ang="5400000" scaled="0"/>
                </a:gradFill>
              </a:rPr>
              <a:t>s.nikoohemat@utwente.nl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95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41922"/>
            <a:ext cx="971550" cy="4914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450" y="1275264"/>
            <a:ext cx="50216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SIMs3D Project </a:t>
            </a:r>
            <a:r>
              <a:rPr lang="en-US" sz="2000" dirty="0"/>
              <a:t>G</a:t>
            </a:r>
            <a:r>
              <a:rPr lang="en-US" sz="2000" dirty="0" smtClean="0"/>
              <a:t>oals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Indoor 3D reconstruction from point clouds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Emergency responses in public buildings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Data: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Mobile Laser Scanner (MLS) point cloud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Terrestrial Laser Scanner (TLS)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Microsoft Kinect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z="1600" smtClean="0"/>
              <a:t>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87450" y="454722"/>
            <a:ext cx="1052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Smart Indoor Models in 3D (SIMs3D)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sz="1600" dirty="0" smtClean="0"/>
              <a:t>Shayan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Nikoohemat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Date Placeholder 8"/>
          <p:cNvSpPr>
            <a:spLocks noGrp="1"/>
          </p:cNvSpPr>
          <p:nvPr>
            <p:ph type="dt" sz="half" idx="10"/>
          </p:nvPr>
        </p:nvSpPr>
        <p:spPr>
          <a:xfrm>
            <a:off x="9650186" y="6356350"/>
            <a:ext cx="1164334" cy="365125"/>
          </a:xfrm>
        </p:spPr>
        <p:txBody>
          <a:bodyPr/>
          <a:lstStyle/>
          <a:p>
            <a:fld id="{2F2F981A-92AE-40AB-9BBB-D77EF66D5AA3}" type="datetime5">
              <a:rPr lang="en-US" sz="1600" smtClean="0"/>
              <a:t>15-Mar-16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3"/>
          <a:stretch/>
        </p:blipFill>
        <p:spPr>
          <a:xfrm>
            <a:off x="5319987" y="2779826"/>
            <a:ext cx="1280160" cy="719696"/>
          </a:xfrm>
          <a:prstGeom prst="rect">
            <a:avLst/>
          </a:prstGeom>
        </p:spPr>
      </p:pic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7013734" y="1361354"/>
            <a:ext cx="4350710" cy="1952491"/>
            <a:chOff x="7948246" y="1657978"/>
            <a:chExt cx="3890183" cy="17458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/>
            <a:srcRect t="49647"/>
            <a:stretch/>
          </p:blipFill>
          <p:spPr>
            <a:xfrm>
              <a:off x="10114404" y="1657978"/>
              <a:ext cx="1724025" cy="142445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/>
            <a:srcRect l="6193" b="51509"/>
            <a:stretch/>
          </p:blipFill>
          <p:spPr>
            <a:xfrm>
              <a:off x="7948246" y="1662945"/>
              <a:ext cx="1617269" cy="1371757"/>
            </a:xfrm>
            <a:prstGeom prst="rect">
              <a:avLst/>
            </a:prstGeom>
          </p:spPr>
        </p:pic>
        <p:sp>
          <p:nvSpPr>
            <p:cNvPr id="15" name="Right Arrow 14"/>
            <p:cNvSpPr/>
            <p:nvPr/>
          </p:nvSpPr>
          <p:spPr>
            <a:xfrm>
              <a:off x="9789171" y="2267544"/>
              <a:ext cx="274320" cy="16256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30838" y="2798757"/>
              <a:ext cx="16653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Ikehata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et al. 2015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89815" y="3073559"/>
              <a:ext cx="1275700" cy="3302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Point clouds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419740" y="3052876"/>
              <a:ext cx="1025008" cy="3302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3D model</a:t>
              </a:r>
              <a:endParaRPr lang="en-US" dirty="0"/>
            </a:p>
          </p:txBody>
        </p:sp>
      </p:grpSp>
      <p:pic>
        <p:nvPicPr>
          <p:cNvPr id="2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t="4381"/>
          <a:stretch/>
        </p:blipFill>
        <p:spPr>
          <a:xfrm>
            <a:off x="8909369" y="3466677"/>
            <a:ext cx="1509933" cy="2821943"/>
          </a:xfrm>
          <a:prstGeom prst="rect">
            <a:avLst/>
          </a:prstGeom>
        </p:spPr>
      </p:pic>
      <p:pic>
        <p:nvPicPr>
          <p:cNvPr id="1026" name="Picture 2" descr="http://www.vision-systems.com/content/vsd/en/articles/2013/04/zebedee-images-australian-leper-colony/_jcr_content/leftcolumn/article/headerimage.img.jpg/136593908912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113" y="3716093"/>
            <a:ext cx="1893409" cy="149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662112" y="5242893"/>
            <a:ext cx="2126419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Zebedee handheld laser scanner </a:t>
            </a:r>
            <a:r>
              <a:rPr lang="en-US" sz="1600" dirty="0" smtClean="0"/>
              <a:t>(www.csiro.au)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788532" y="4763958"/>
            <a:ext cx="1861654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NavVis</a:t>
            </a:r>
            <a:r>
              <a:rPr lang="en-US" dirty="0" smtClean="0"/>
              <a:t> M3 Trolley </a:t>
            </a:r>
            <a:r>
              <a:rPr lang="en-US" sz="1600" dirty="0" smtClean="0"/>
              <a:t>(www.navvis.com)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01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450" y="554879"/>
            <a:ext cx="10257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References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20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17" name="Date Placeholder 8"/>
          <p:cNvSpPr>
            <a:spLocks noGrp="1"/>
          </p:cNvSpPr>
          <p:nvPr>
            <p:ph type="dt" sz="half" idx="10"/>
          </p:nvPr>
        </p:nvSpPr>
        <p:spPr>
          <a:xfrm>
            <a:off x="9693312" y="6356350"/>
            <a:ext cx="1060920" cy="365125"/>
          </a:xfrm>
        </p:spPr>
        <p:txBody>
          <a:bodyPr/>
          <a:lstStyle/>
          <a:p>
            <a:fld id="{5D6B8357-FD22-4860-8C7C-16725F536118}" type="datetime5">
              <a:rPr lang="en-US" smtClean="0"/>
              <a:t>15-Mar-16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3684" y="1297594"/>
            <a:ext cx="10800584" cy="452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500" dirty="0" smtClean="0"/>
              <a:t>1. Adan</a:t>
            </a:r>
            <a:r>
              <a:rPr lang="en-US" sz="1500" dirty="0"/>
              <a:t>, A., Huber, D., 2011. 3D Reconstruction of Interior Wall Surfaces under Occlusion and Clutter, in: 2011 International Conference on 3D Imaging, Modeling, Processing, Visualization and Transmission (3DIMPVT). Presented at the 2011 International Conference on 3D Imaging, Modeling, Processing, Visualization and Transmission (3DIMPVT), pp. 275–281. </a:t>
            </a:r>
            <a:r>
              <a:rPr lang="en-US" sz="1500" dirty="0" smtClean="0"/>
              <a:t>doi:10.1109/3DIMPVT.2011.42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500" dirty="0" smtClean="0"/>
              <a:t>2. Becker</a:t>
            </a:r>
            <a:r>
              <a:rPr lang="en-US" sz="1500" dirty="0"/>
              <a:t>, S., Peter, M., Fritsch, D., 2015. GRAMMAR-SUPPORTED 3D INDOOR RECONSTRUCTION FROM POINT CLOUDS FOR “AS-BUILT” BIM. ISPRS Ann. </a:t>
            </a:r>
            <a:r>
              <a:rPr lang="en-US" sz="1500" dirty="0" err="1"/>
              <a:t>Photogramm</a:t>
            </a:r>
            <a:r>
              <a:rPr lang="en-US" sz="1500" dirty="0"/>
              <a:t>. Remote Sens. Spat. Inf. Sci. 1, </a:t>
            </a:r>
            <a:r>
              <a:rPr lang="en-US" sz="1500" dirty="0" smtClean="0"/>
              <a:t>17–24</a:t>
            </a:r>
            <a:endParaRPr lang="en-US" sz="15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500" dirty="0" smtClean="0"/>
              <a:t>3. </a:t>
            </a:r>
            <a:r>
              <a:rPr lang="en-US" sz="1500" dirty="0"/>
              <a:t>Diaz-</a:t>
            </a:r>
            <a:r>
              <a:rPr lang="en-US" sz="1500" dirty="0" err="1"/>
              <a:t>Vilarino</a:t>
            </a:r>
            <a:r>
              <a:rPr lang="en-US" sz="1500" dirty="0"/>
              <a:t>, L., Khoshelham, K., </a:t>
            </a:r>
            <a:r>
              <a:rPr lang="en-US" sz="1500" dirty="0" err="1"/>
              <a:t>Martínez</a:t>
            </a:r>
            <a:r>
              <a:rPr lang="en-US" sz="1500" dirty="0"/>
              <a:t>-Sánchez, J., Arias, P., 2015. 3D Modeling of Building Indoor Spaces and Closed Doors from Imagery and Point Clouds. Sensors 15, 3491–3512. </a:t>
            </a:r>
            <a:r>
              <a:rPr lang="en-US" sz="1500" dirty="0" smtClean="0"/>
              <a:t>doi:10.3390/s150203491</a:t>
            </a:r>
          </a:p>
          <a:p>
            <a:r>
              <a:rPr lang="en-US" sz="1500" dirty="0" smtClean="0"/>
              <a:t>4. Jenke</a:t>
            </a:r>
            <a:r>
              <a:rPr lang="en-US" sz="1500" dirty="0"/>
              <a:t>, P., </a:t>
            </a:r>
            <a:r>
              <a:rPr lang="en-US" sz="1500" dirty="0" err="1"/>
              <a:t>Huhle</a:t>
            </a:r>
            <a:r>
              <a:rPr lang="en-US" sz="1500" dirty="0"/>
              <a:t>, B., </a:t>
            </a:r>
            <a:r>
              <a:rPr lang="en-US" sz="1500" dirty="0" err="1"/>
              <a:t>Stra</a:t>
            </a:r>
            <a:r>
              <a:rPr lang="en-US" sz="1500" dirty="0"/>
              <a:t>\s </a:t>
            </a:r>
            <a:r>
              <a:rPr lang="en-US" sz="1500" dirty="0" err="1"/>
              <a:t>ser</a:t>
            </a:r>
            <a:r>
              <a:rPr lang="en-US" sz="1500" dirty="0"/>
              <a:t>, W., 2009. Statistical reconstruction of indoor scenes.</a:t>
            </a:r>
          </a:p>
          <a:p>
            <a:endParaRPr lang="en-US" sz="1500" dirty="0" smtClean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500" dirty="0" smtClean="0"/>
              <a:t>5. Khoshelham</a:t>
            </a:r>
            <a:r>
              <a:rPr lang="en-US" sz="1500" dirty="0"/>
              <a:t>, K., Diaz-</a:t>
            </a:r>
            <a:r>
              <a:rPr lang="en-US" sz="1500" dirty="0" err="1"/>
              <a:t>Vilarino</a:t>
            </a:r>
            <a:r>
              <a:rPr lang="en-US" sz="1500" dirty="0"/>
              <a:t>, L., 2014. 3D Modeling of Interior Spaces: Learning the Language of Indoor Architecture, in: Proceedings of the ISPRS Technical Commission V Symposium, Riva Del Garda, Italy</a:t>
            </a:r>
            <a:r>
              <a:rPr lang="en-US" sz="1500" dirty="0" smtClean="0"/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500" dirty="0" smtClean="0"/>
              <a:t>6. </a:t>
            </a:r>
            <a:r>
              <a:rPr lang="en-US" sz="1500" dirty="0" err="1"/>
              <a:t>Okorn</a:t>
            </a:r>
            <a:r>
              <a:rPr lang="en-US" sz="1500" dirty="0"/>
              <a:t>, B., Xiong, X., </a:t>
            </a:r>
            <a:r>
              <a:rPr lang="en-US" sz="1500" dirty="0" err="1"/>
              <a:t>Akinci</a:t>
            </a:r>
            <a:r>
              <a:rPr lang="en-US" sz="1500" dirty="0"/>
              <a:t>, B., Huber, D., 2010. Toward automated modeling of floor plans, in: Proceedings of the Symposium on 3D Data Processing, Visualization and Transmission</a:t>
            </a:r>
            <a:r>
              <a:rPr lang="en-US" sz="1500" dirty="0" smtClean="0"/>
              <a:t>.</a:t>
            </a:r>
            <a:endParaRPr lang="en-US" sz="15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500" dirty="0"/>
              <a:t>7</a:t>
            </a:r>
            <a:r>
              <a:rPr lang="en-US" sz="1500" dirty="0" smtClean="0"/>
              <a:t>. Sanchez</a:t>
            </a:r>
            <a:r>
              <a:rPr lang="en-US" sz="1500" dirty="0"/>
              <a:t>, V., </a:t>
            </a:r>
            <a:r>
              <a:rPr lang="en-US" sz="1500" dirty="0" err="1"/>
              <a:t>Zakhor</a:t>
            </a:r>
            <a:r>
              <a:rPr lang="en-US" sz="1500" dirty="0"/>
              <a:t>, A., 2012. Planar 3D modeling of building interiors from point cloud data, in: 2012 19th IEEE International Conference on Image Processing (ICIP). Presented at the 2012 19th IEEE International Conference on Image Processing (ICIP), pp. 1777–1780. </a:t>
            </a:r>
            <a:r>
              <a:rPr lang="en-US" sz="1500" dirty="0" smtClean="0"/>
              <a:t>doi:10.1109/ICIP.2012.6467225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671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450" y="283575"/>
            <a:ext cx="10257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Research Questions: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21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17" name="Date Placeholder 8"/>
          <p:cNvSpPr>
            <a:spLocks noGrp="1"/>
          </p:cNvSpPr>
          <p:nvPr>
            <p:ph type="dt" sz="half" idx="10"/>
          </p:nvPr>
        </p:nvSpPr>
        <p:spPr>
          <a:xfrm>
            <a:off x="9686610" y="6356350"/>
            <a:ext cx="1148006" cy="365125"/>
          </a:xfrm>
        </p:spPr>
        <p:txBody>
          <a:bodyPr/>
          <a:lstStyle/>
          <a:p>
            <a:fld id="{151549E7-A7B8-4B09-AF1F-90227571029D}" type="datetime5">
              <a:rPr lang="en-US" smtClean="0"/>
              <a:t>15-Mar-16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4883" y="749575"/>
            <a:ext cx="9798114" cy="595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First </a:t>
            </a:r>
            <a:r>
              <a:rPr lang="en-US" sz="1600" b="1" dirty="0"/>
              <a:t>Objective </a:t>
            </a:r>
            <a:r>
              <a:rPr lang="en-US" sz="1600" b="1" dirty="0" smtClean="0"/>
              <a:t>(Geometry </a:t>
            </a:r>
            <a:r>
              <a:rPr lang="en-US" sz="1600" b="1" dirty="0"/>
              <a:t>R</a:t>
            </a:r>
            <a:r>
              <a:rPr lang="en-US" sz="1600" b="1" dirty="0" smtClean="0"/>
              <a:t>econstruction</a:t>
            </a:r>
            <a:r>
              <a:rPr lang="en-US" sz="1600" b="1" dirty="0"/>
              <a:t>)</a:t>
            </a:r>
          </a:p>
          <a:p>
            <a:r>
              <a:rPr lang="en-US" sz="1600" dirty="0" smtClean="0"/>
              <a:t>- </a:t>
            </a:r>
            <a:r>
              <a:rPr lang="en-US" sz="1600" dirty="0"/>
              <a:t>What are the best solutions for </a:t>
            </a:r>
            <a:r>
              <a:rPr lang="en-US" sz="1600" dirty="0" smtClean="0"/>
              <a:t>detection of </a:t>
            </a:r>
            <a:r>
              <a:rPr lang="en-US" sz="1600" dirty="0"/>
              <a:t>(repeated) shapes in the data?</a:t>
            </a:r>
          </a:p>
          <a:p>
            <a:r>
              <a:rPr lang="en-US" sz="1600" dirty="0"/>
              <a:t>- What level of details can be extracted from </a:t>
            </a:r>
            <a:r>
              <a:rPr lang="en-US" sz="1600" dirty="0" smtClean="0"/>
              <a:t>the point clouds?</a:t>
            </a:r>
            <a:endParaRPr lang="en-US" sz="1600" dirty="0"/>
          </a:p>
          <a:p>
            <a:r>
              <a:rPr lang="en-US" sz="1600" dirty="0"/>
              <a:t>- How to deal with clutter for an accurate geometry derivation?</a:t>
            </a:r>
          </a:p>
          <a:p>
            <a:r>
              <a:rPr lang="en-US" sz="1600" dirty="0" smtClean="0"/>
              <a:t>- Which </a:t>
            </a:r>
            <a:r>
              <a:rPr lang="en-US" sz="1600" dirty="0"/>
              <a:t>approaches are appropriate for non-Manhattan World structure</a:t>
            </a:r>
            <a:r>
              <a:rPr lang="en-US" sz="1600" dirty="0" smtClean="0"/>
              <a:t>?</a:t>
            </a:r>
          </a:p>
          <a:p>
            <a:pPr marL="285750" indent="-285750">
              <a:buFontTx/>
              <a:buChar char="-"/>
            </a:pPr>
            <a:endParaRPr lang="en-US" sz="1600" dirty="0" smtClean="0"/>
          </a:p>
          <a:p>
            <a:r>
              <a:rPr lang="en-US" sz="1600" b="1" dirty="0" smtClean="0"/>
              <a:t>Second Objective (Designing the Grammar)</a:t>
            </a:r>
            <a:endParaRPr lang="en-US" sz="1600" b="1" dirty="0"/>
          </a:p>
          <a:p>
            <a:r>
              <a:rPr lang="en-US" sz="1600" dirty="0"/>
              <a:t>- Is grammar applicable for indoor 3D reconstruction?</a:t>
            </a:r>
          </a:p>
          <a:p>
            <a:r>
              <a:rPr lang="en-US" sz="1600" dirty="0"/>
              <a:t>- What is the most optimize grammar template for various kind of building structure?</a:t>
            </a:r>
          </a:p>
          <a:p>
            <a:r>
              <a:rPr lang="en-US" sz="1600" dirty="0" smtClean="0"/>
              <a:t>- </a:t>
            </a:r>
            <a:r>
              <a:rPr lang="en-US" sz="1600" dirty="0"/>
              <a:t>What are the best solutions for selection of appropriate rules respect to the data?</a:t>
            </a:r>
          </a:p>
          <a:p>
            <a:r>
              <a:rPr lang="en-US" sz="1600" dirty="0" smtClean="0"/>
              <a:t>- How </a:t>
            </a:r>
            <a:r>
              <a:rPr lang="en-US" sz="1600" dirty="0"/>
              <a:t>can we limit the user interaction and improve automatic learning from the data for the grammar</a:t>
            </a:r>
            <a:r>
              <a:rPr lang="en-US" sz="1600" dirty="0" smtClean="0"/>
              <a:t>?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sz="1600" b="1" dirty="0" smtClean="0"/>
              <a:t>Third </a:t>
            </a:r>
            <a:r>
              <a:rPr lang="en-US" sz="1600" b="1" dirty="0"/>
              <a:t>Objective (Semantic </a:t>
            </a:r>
            <a:r>
              <a:rPr lang="en-US" sz="1600" b="1" dirty="0" smtClean="0"/>
              <a:t>Labeling</a:t>
            </a:r>
            <a:r>
              <a:rPr lang="en-US" sz="1600" b="1" dirty="0"/>
              <a:t>)</a:t>
            </a:r>
          </a:p>
          <a:p>
            <a:r>
              <a:rPr lang="en-US" sz="1600" dirty="0"/>
              <a:t>- What level of details is required for semantics?</a:t>
            </a:r>
          </a:p>
          <a:p>
            <a:r>
              <a:rPr lang="en-US" sz="1600" dirty="0"/>
              <a:t>- What are the solutions for opening detection under occlusion and closed doors?</a:t>
            </a:r>
          </a:p>
          <a:p>
            <a:r>
              <a:rPr lang="en-US" sz="1600" dirty="0" smtClean="0"/>
              <a:t>- How </a:t>
            </a:r>
            <a:r>
              <a:rPr lang="en-US" sz="1600" dirty="0"/>
              <a:t>can we define and label the obstacles for navigation</a:t>
            </a:r>
            <a:r>
              <a:rPr lang="en-US" sz="1600" dirty="0" smtClean="0"/>
              <a:t>?</a:t>
            </a:r>
          </a:p>
          <a:p>
            <a:pPr marL="285750" indent="-285750">
              <a:buFontTx/>
              <a:buChar char="-"/>
            </a:pPr>
            <a:endParaRPr lang="en-US" sz="1600" dirty="0" smtClean="0"/>
          </a:p>
          <a:p>
            <a:r>
              <a:rPr lang="en-US" sz="1600" b="1" dirty="0" smtClean="0"/>
              <a:t>Fourth </a:t>
            </a:r>
            <a:r>
              <a:rPr lang="en-US" sz="1600" b="1" dirty="0"/>
              <a:t>Objective </a:t>
            </a:r>
            <a:r>
              <a:rPr lang="en-US" sz="1600" b="1" dirty="0" smtClean="0"/>
              <a:t>(Consistency </a:t>
            </a:r>
            <a:r>
              <a:rPr lang="en-US" sz="1600" b="1" dirty="0"/>
              <a:t>and </a:t>
            </a:r>
            <a:r>
              <a:rPr lang="en-US" sz="1600" b="1" dirty="0" smtClean="0"/>
              <a:t>Accuracy </a:t>
            </a:r>
            <a:r>
              <a:rPr lang="en-US" sz="1600" b="1" dirty="0"/>
              <a:t>C</a:t>
            </a:r>
            <a:r>
              <a:rPr lang="en-US" sz="1600" b="1" dirty="0" smtClean="0"/>
              <a:t>ontrol</a:t>
            </a:r>
            <a:r>
              <a:rPr lang="en-US" sz="1600" b="1" dirty="0"/>
              <a:t>)</a:t>
            </a:r>
          </a:p>
          <a:p>
            <a:r>
              <a:rPr lang="en-US" sz="1600" dirty="0" smtClean="0"/>
              <a:t>- </a:t>
            </a:r>
            <a:r>
              <a:rPr lang="en-US" sz="1600" dirty="0"/>
              <a:t>How can we secure the correctness of our model regarding the topology rules?</a:t>
            </a:r>
          </a:p>
          <a:p>
            <a:r>
              <a:rPr lang="en-US" sz="1600" dirty="0"/>
              <a:t>- How can we control semantic consistency and geometry accuracy?</a:t>
            </a:r>
          </a:p>
          <a:p>
            <a:r>
              <a:rPr lang="en-US" sz="1600" dirty="0"/>
              <a:t>- What are the automatic methods for comparing the result with ground truth?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450" y="283575"/>
            <a:ext cx="10257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Manhattan World vs non-Manhattan World example: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22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17" name="Date Placeholder 8"/>
          <p:cNvSpPr>
            <a:spLocks noGrp="1"/>
          </p:cNvSpPr>
          <p:nvPr>
            <p:ph type="dt" sz="half" idx="10"/>
          </p:nvPr>
        </p:nvSpPr>
        <p:spPr>
          <a:xfrm>
            <a:off x="9696658" y="6356350"/>
            <a:ext cx="1148006" cy="365125"/>
          </a:xfrm>
        </p:spPr>
        <p:txBody>
          <a:bodyPr/>
          <a:lstStyle/>
          <a:p>
            <a:fld id="{151549E7-A7B8-4B09-AF1F-90227571029D}" type="datetime5">
              <a:rPr lang="en-US" smtClean="0"/>
              <a:t>15-Mar-16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pic>
        <p:nvPicPr>
          <p:cNvPr id="2050" name="Picture 2" descr="http://cdn.beautifulworldart.com/wp-content/uploads/2014/07/manhattan-world-financial-center-art-Mark-Tisda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67" y="1336714"/>
            <a:ext cx="6377940" cy="44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"/>
          <a:stretch/>
        </p:blipFill>
        <p:spPr>
          <a:xfrm>
            <a:off x="7879562" y="683685"/>
            <a:ext cx="3771900" cy="48708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3290" y="5608645"/>
            <a:ext cx="2212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Manhattan Financial Center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657457" y="5606235"/>
            <a:ext cx="2365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Non-Manhattan World facade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48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41922"/>
            <a:ext cx="971550" cy="4914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451" y="1275264"/>
            <a:ext cx="103261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3D reconstruction from pointclouds and images</a:t>
            </a:r>
          </a:p>
          <a:p>
            <a:endParaRPr lang="en-US" sz="2000" dirty="0" smtClean="0"/>
          </a:p>
          <a:p>
            <a:r>
              <a:rPr lang="en-US" sz="2000" dirty="0" smtClean="0"/>
              <a:t>Outdoor: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Building 3D reconstruction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Roof reconstruction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Façade reconstruction</a:t>
            </a:r>
          </a:p>
          <a:p>
            <a:endParaRPr lang="en-US" sz="2000" dirty="0" smtClean="0"/>
          </a:p>
          <a:p>
            <a:r>
              <a:rPr lang="en-US" sz="2000" dirty="0" smtClean="0"/>
              <a:t>Indoor: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Indoor </a:t>
            </a:r>
            <a:r>
              <a:rPr lang="en-US" sz="2000" dirty="0"/>
              <a:t>3D reconstruction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Scene understanding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Opening detection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Indoor routing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7450" y="554879"/>
            <a:ext cx="102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Related Work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77384" y="1661069"/>
            <a:ext cx="4165600" cy="4530090"/>
            <a:chOff x="6277384" y="1661069"/>
            <a:chExt cx="4165600" cy="45300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7384" y="1661069"/>
              <a:ext cx="4165600" cy="453009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420852" y="5454757"/>
              <a:ext cx="20096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www.cartoonstock.com</a:t>
              </a:r>
            </a:p>
          </p:txBody>
        </p:sp>
      </p:grp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17487" y="6349909"/>
            <a:ext cx="1209965" cy="365125"/>
          </a:xfrm>
        </p:spPr>
        <p:txBody>
          <a:bodyPr/>
          <a:lstStyle/>
          <a:p>
            <a:fld id="{DB76AF34-CE20-48A2-AB4B-C4EC1A0042F1}" type="datetime5">
              <a:rPr lang="en-US" smtClean="0"/>
              <a:t>15-Mar-16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41922"/>
            <a:ext cx="971550" cy="4914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450" y="1275264"/>
            <a:ext cx="1032612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Indoor 3D reconstruction methods</a:t>
            </a:r>
          </a:p>
          <a:p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1. Planar-based reconstruction </a:t>
            </a:r>
            <a:r>
              <a:rPr lang="en-US" dirty="0" smtClean="0"/>
              <a:t>(</a:t>
            </a:r>
            <a:r>
              <a:rPr lang="en-US" dirty="0" err="1" smtClean="0"/>
              <a:t>Okorn</a:t>
            </a:r>
            <a:r>
              <a:rPr lang="en-US" dirty="0" smtClean="0"/>
              <a:t> et al 2010; Sanchez and </a:t>
            </a:r>
            <a:r>
              <a:rPr lang="en-US" dirty="0" err="1" smtClean="0"/>
              <a:t>Zakhor</a:t>
            </a:r>
            <a:r>
              <a:rPr lang="en-US" dirty="0" smtClean="0"/>
              <a:t> 2012)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2. Volumetric-based reconstruction </a:t>
            </a:r>
            <a:r>
              <a:rPr lang="en-US" dirty="0" smtClean="0"/>
              <a:t>(Jenke et al 2009; Xiao and Furukawa 2014)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3. Shape grammar </a:t>
            </a:r>
            <a:r>
              <a:rPr lang="en-US" dirty="0" smtClean="0"/>
              <a:t>(</a:t>
            </a:r>
            <a:r>
              <a:rPr lang="en-US" dirty="0"/>
              <a:t>Khoshelham and Diaz-</a:t>
            </a:r>
            <a:r>
              <a:rPr lang="en-US" dirty="0" err="1"/>
              <a:t>Vilarino</a:t>
            </a:r>
            <a:r>
              <a:rPr lang="en-US" dirty="0"/>
              <a:t> </a:t>
            </a:r>
            <a:r>
              <a:rPr lang="en-US" dirty="0" smtClean="0"/>
              <a:t>2014; Becker et al 2015)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4. Sporadic works: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Scene understanding </a:t>
            </a:r>
            <a:r>
              <a:rPr lang="en-US" dirty="0" smtClean="0"/>
              <a:t>(</a:t>
            </a:r>
            <a:r>
              <a:rPr lang="en-US" dirty="0" err="1" smtClean="0"/>
              <a:t>Rusu</a:t>
            </a:r>
            <a:r>
              <a:rPr lang="en-US" dirty="0" smtClean="0"/>
              <a:t> et al 2009)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Opening detection </a:t>
            </a:r>
            <a:r>
              <a:rPr lang="en-US" dirty="0" smtClean="0"/>
              <a:t>(Adan and Huber 2011)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Indoor navigation </a:t>
            </a:r>
            <a:r>
              <a:rPr lang="en-US" dirty="0" smtClean="0"/>
              <a:t>(Zlatanova 2013)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Indoor modeling </a:t>
            </a:r>
            <a:r>
              <a:rPr lang="en-US" dirty="0" smtClean="0"/>
              <a:t>(Liu and Zlatanova 2012)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7450" y="554879"/>
            <a:ext cx="102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Related Work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67886" y="6356349"/>
            <a:ext cx="1313511" cy="365125"/>
          </a:xfrm>
        </p:spPr>
        <p:txBody>
          <a:bodyPr/>
          <a:lstStyle/>
          <a:p>
            <a:fld id="{8647201A-A121-4E9C-A04F-0A7E7B9A6A7D}" type="datetime5">
              <a:rPr lang="en-US" smtClean="0"/>
              <a:t>15-Mar-16</a:t>
            </a:fld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439009" y="3189807"/>
            <a:ext cx="9766741" cy="2147872"/>
            <a:chOff x="838200" y="341482"/>
            <a:chExt cx="9629466" cy="21176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200" y="341482"/>
              <a:ext cx="9629466" cy="18370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665152" y="2091991"/>
              <a:ext cx="2891027" cy="367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Sanchez and </a:t>
              </a:r>
              <a:r>
                <a:rPr lang="en-US" sz="1600" dirty="0" err="1"/>
                <a:t>Zakhor</a:t>
              </a:r>
              <a:r>
                <a:rPr lang="en-US" sz="1600" dirty="0"/>
                <a:t> </a:t>
              </a:r>
              <a:r>
                <a:rPr lang="en-US" sz="1600" dirty="0" smtClean="0"/>
                <a:t>(2012)</a:t>
              </a:r>
              <a:endParaRPr lang="en-US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57420" y="3322801"/>
            <a:ext cx="5517358" cy="2178295"/>
            <a:chOff x="3355901" y="2837460"/>
            <a:chExt cx="5517358" cy="21782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5901" y="2837460"/>
              <a:ext cx="5517358" cy="192040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449330" y="4677201"/>
              <a:ext cx="16620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Jenke et al </a:t>
              </a:r>
              <a:r>
                <a:rPr lang="en-US" sz="1600" dirty="0" smtClean="0"/>
                <a:t>(2009)</a:t>
              </a:r>
              <a:endParaRPr lang="en-US" sz="1600" dirty="0"/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8635729" y="2858758"/>
            <a:ext cx="2999511" cy="3546329"/>
            <a:chOff x="2242413" y="1795274"/>
            <a:chExt cx="3409950" cy="395680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42413" y="1795274"/>
              <a:ext cx="3409950" cy="364331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074755" y="5378118"/>
              <a:ext cx="2492338" cy="3739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Becker </a:t>
              </a:r>
              <a:r>
                <a:rPr lang="en-US" sz="1600" dirty="0"/>
                <a:t>et al </a:t>
              </a:r>
              <a:r>
                <a:rPr lang="en-US" sz="1600" dirty="0" smtClean="0"/>
                <a:t>(2015)</a:t>
              </a:r>
              <a:endParaRPr lang="en-US" sz="1600" dirty="0"/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6138995" y="3635173"/>
            <a:ext cx="5695508" cy="2230989"/>
            <a:chOff x="3144845" y="3042907"/>
            <a:chExt cx="6342507" cy="2253097"/>
          </a:xfrm>
        </p:grpSpPr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3144845" y="3042907"/>
              <a:ext cx="6342507" cy="1904756"/>
              <a:chOff x="4588170" y="4513150"/>
              <a:chExt cx="6042919" cy="181478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9"/>
              <a:srcRect t="45889" b="10225"/>
              <a:stretch/>
            </p:blipFill>
            <p:spPr>
              <a:xfrm>
                <a:off x="4686974" y="5388824"/>
                <a:ext cx="5944115" cy="93911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9"/>
              <a:srcRect b="59715"/>
              <a:stretch/>
            </p:blipFill>
            <p:spPr>
              <a:xfrm>
                <a:off x="4588170" y="4513150"/>
                <a:ext cx="5944115" cy="862039"/>
              </a:xfrm>
              <a:prstGeom prst="rect">
                <a:avLst/>
              </a:prstGeom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5872796" y="4946979"/>
              <a:ext cx="3254314" cy="3490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Adan and Huber (2011)</a:t>
              </a:r>
              <a:endParaRPr lang="en-US" sz="16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52132" y="3446495"/>
            <a:ext cx="6267450" cy="2806818"/>
            <a:chOff x="1599087" y="3168917"/>
            <a:chExt cx="6267450" cy="280681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99087" y="3168917"/>
              <a:ext cx="6267450" cy="246221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525060" y="5637181"/>
              <a:ext cx="332943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Khoshelham and Diaz-</a:t>
              </a:r>
              <a:r>
                <a:rPr lang="en-US" sz="1600" dirty="0" err="1"/>
                <a:t>Vilarino</a:t>
              </a:r>
              <a:r>
                <a:rPr lang="en-US" sz="1600" dirty="0"/>
                <a:t> </a:t>
              </a:r>
              <a:r>
                <a:rPr lang="en-US" sz="1600" dirty="0" smtClean="0"/>
                <a:t>(2014)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20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41922"/>
            <a:ext cx="971550" cy="4914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449" y="913525"/>
            <a:ext cx="1007675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000" dirty="0"/>
              <a:t>I</a:t>
            </a:r>
            <a:r>
              <a:rPr lang="en-US" sz="2000" dirty="0" smtClean="0"/>
              <a:t>ndoor </a:t>
            </a:r>
            <a:r>
              <a:rPr lang="en-US" sz="2000" dirty="0"/>
              <a:t>3D </a:t>
            </a:r>
            <a:r>
              <a:rPr lang="en-US" sz="2000" dirty="0" smtClean="0"/>
              <a:t>models have applications </a:t>
            </a:r>
            <a:r>
              <a:rPr lang="en-US" sz="2000" dirty="0"/>
              <a:t>in </a:t>
            </a:r>
            <a:r>
              <a:rPr lang="en-US" sz="2000" dirty="0" smtClean="0"/>
              <a:t>disaster management, </a:t>
            </a:r>
            <a:r>
              <a:rPr lang="en-US" sz="2000" dirty="0"/>
              <a:t>facility management and indoor </a:t>
            </a:r>
            <a:r>
              <a:rPr lang="en-US" sz="2000" dirty="0" smtClean="0"/>
              <a:t>routing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Tedious work is demanded to generate a precise indoor 3D model from 2D plans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2D plans are not up-to-date or not available for old buildings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I</a:t>
            </a:r>
            <a:r>
              <a:rPr lang="en-US" sz="2000" dirty="0" smtClean="0"/>
              <a:t>ndoor data acquisition is rapid via mobile laser scanners, Microsoft Kinect and </a:t>
            </a:r>
            <a:r>
              <a:rPr lang="en-US" sz="2000" dirty="0" err="1" smtClean="0"/>
              <a:t>GoogleTango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Current </a:t>
            </a:r>
            <a:r>
              <a:rPr lang="en-US" sz="2000" dirty="0"/>
              <a:t>indoor 3D </a:t>
            </a:r>
            <a:r>
              <a:rPr lang="en-US" sz="2000" dirty="0" smtClean="0"/>
              <a:t>models are simple, not scalable and data has no clutter (e.g. </a:t>
            </a:r>
            <a:r>
              <a:rPr lang="en-US" sz="2000" dirty="0"/>
              <a:t>f</a:t>
            </a:r>
            <a:r>
              <a:rPr lang="en-US" sz="2000" dirty="0" smtClean="0"/>
              <a:t>urniture)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Limited research has been conducted on grammar-based approaches for indoor 3D reconstruction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Limited research has been conducted on quality control of the generated model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7450" y="554879"/>
            <a:ext cx="102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Motivation and Problem Statement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15" name="Date Placeholder 8"/>
          <p:cNvSpPr>
            <a:spLocks noGrp="1"/>
          </p:cNvSpPr>
          <p:nvPr>
            <p:ph type="dt" sz="half" idx="10"/>
          </p:nvPr>
        </p:nvSpPr>
        <p:spPr>
          <a:xfrm>
            <a:off x="9666514" y="6356350"/>
            <a:ext cx="1148006" cy="365125"/>
          </a:xfrm>
        </p:spPr>
        <p:txBody>
          <a:bodyPr/>
          <a:lstStyle/>
          <a:p>
            <a:fld id="{915D489F-6143-4AA3-B2F2-471DC37CD297}" type="datetime5">
              <a:rPr lang="en-US" smtClean="0"/>
              <a:t>15-Mar-16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41922"/>
            <a:ext cx="971550" cy="4914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7450" y="554879"/>
            <a:ext cx="26766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Problem Statement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1360701" y="3013863"/>
            <a:ext cx="1838504" cy="619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Indoor 3D Reconstruction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3922465" y="1776400"/>
            <a:ext cx="2242078" cy="619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Geometry extraction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3922466" y="2587555"/>
            <a:ext cx="2242078" cy="619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Using Grammar for </a:t>
            </a:r>
            <a:r>
              <a:rPr lang="en-US" dirty="0" smtClean="0">
                <a:solidFill>
                  <a:schemeClr val="tx1"/>
                </a:solidFill>
              </a:rPr>
              <a:t>Indoor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3922464" y="3451323"/>
            <a:ext cx="2242078" cy="619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Adding Semantics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3922464" y="4315091"/>
            <a:ext cx="2242078" cy="619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Quality 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6969776" y="953861"/>
            <a:ext cx="3124150" cy="10252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Non-Manhattan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Level of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Dealing with clutter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6969776" y="2219636"/>
            <a:ext cx="3124150" cy="10252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Applicability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Learning from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User interaction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6979301" y="3597257"/>
            <a:ext cx="4315148" cy="7853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Using other sources (images, RGBD)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Level of Details</a:t>
            </a: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6969776" y="4711153"/>
            <a:ext cx="4315148" cy="7876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Consistency control and accuracy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Control against IndoorGML standards</a:t>
            </a:r>
          </a:p>
        </p:txBody>
      </p:sp>
      <p:cxnSp>
        <p:nvCxnSpPr>
          <p:cNvPr id="10" name="Straight Connector 9"/>
          <p:cNvCxnSpPr>
            <a:cxnSpLocks noChangeAspect="1"/>
            <a:stCxn id="8" idx="3"/>
            <a:endCxn id="14" idx="1"/>
          </p:cNvCxnSpPr>
          <p:nvPr/>
        </p:nvCxnSpPr>
        <p:spPr>
          <a:xfrm flipV="1">
            <a:off x="3199205" y="2086232"/>
            <a:ext cx="723260" cy="123746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 noChangeAspect="1"/>
            <a:stCxn id="8" idx="3"/>
            <a:endCxn id="64" idx="1"/>
          </p:cNvCxnSpPr>
          <p:nvPr/>
        </p:nvCxnSpPr>
        <p:spPr>
          <a:xfrm flipV="1">
            <a:off x="3199205" y="2897387"/>
            <a:ext cx="723259" cy="42630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 noChangeAspect="1"/>
            <a:stCxn id="8" idx="3"/>
            <a:endCxn id="66" idx="1"/>
          </p:cNvCxnSpPr>
          <p:nvPr/>
        </p:nvCxnSpPr>
        <p:spPr>
          <a:xfrm>
            <a:off x="3199205" y="3323695"/>
            <a:ext cx="723259" cy="43508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 noChangeAspect="1"/>
            <a:stCxn id="8" idx="3"/>
            <a:endCxn id="17" idx="1"/>
          </p:cNvCxnSpPr>
          <p:nvPr/>
        </p:nvCxnSpPr>
        <p:spPr>
          <a:xfrm>
            <a:off x="3199205" y="3323695"/>
            <a:ext cx="723259" cy="130122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 noChangeAspect="1"/>
            <a:stCxn id="14" idx="3"/>
            <a:endCxn id="18" idx="1"/>
          </p:cNvCxnSpPr>
          <p:nvPr/>
        </p:nvCxnSpPr>
        <p:spPr>
          <a:xfrm flipV="1">
            <a:off x="6164543" y="1466492"/>
            <a:ext cx="805233" cy="61974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 noChangeAspect="1"/>
            <a:stCxn id="15" idx="3"/>
            <a:endCxn id="24" idx="1"/>
          </p:cNvCxnSpPr>
          <p:nvPr/>
        </p:nvCxnSpPr>
        <p:spPr>
          <a:xfrm flipV="1">
            <a:off x="6164544" y="2732267"/>
            <a:ext cx="805232" cy="16512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 noChangeAspect="1"/>
            <a:stCxn id="16" idx="3"/>
            <a:endCxn id="25" idx="1"/>
          </p:cNvCxnSpPr>
          <p:nvPr/>
        </p:nvCxnSpPr>
        <p:spPr>
          <a:xfrm>
            <a:off x="6164542" y="3761155"/>
            <a:ext cx="814759" cy="22877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 noChangeAspect="1"/>
            <a:stCxn id="17" idx="3"/>
            <a:endCxn id="26" idx="1"/>
          </p:cNvCxnSpPr>
          <p:nvPr/>
        </p:nvCxnSpPr>
        <p:spPr>
          <a:xfrm>
            <a:off x="6164542" y="4624923"/>
            <a:ext cx="805234" cy="48007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/>
          </p:cNvSpPr>
          <p:nvPr/>
        </p:nvSpPr>
        <p:spPr>
          <a:xfrm>
            <a:off x="1360701" y="3014373"/>
            <a:ext cx="1838504" cy="619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Indoor 3D Reconstruction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>
            <a:spLocks noChangeAspect="1"/>
          </p:cNvSpPr>
          <p:nvPr/>
        </p:nvSpPr>
        <p:spPr>
          <a:xfrm>
            <a:off x="3922464" y="1776400"/>
            <a:ext cx="2242078" cy="619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Geometry extraction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>
            <a:spLocks noChangeAspect="1"/>
          </p:cNvSpPr>
          <p:nvPr/>
        </p:nvSpPr>
        <p:spPr>
          <a:xfrm>
            <a:off x="6969775" y="949184"/>
            <a:ext cx="3124150" cy="1025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Non-Manhattan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Level of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Dealing with clutter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>
            <a:spLocks noChangeAspect="1"/>
          </p:cNvSpPr>
          <p:nvPr/>
        </p:nvSpPr>
        <p:spPr>
          <a:xfrm>
            <a:off x="3922464" y="2587555"/>
            <a:ext cx="2242078" cy="619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Using Grammar for Indoor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>
            <a:spLocks noChangeAspect="1"/>
          </p:cNvSpPr>
          <p:nvPr/>
        </p:nvSpPr>
        <p:spPr>
          <a:xfrm>
            <a:off x="6969775" y="2213195"/>
            <a:ext cx="3124150" cy="1025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Applicability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Learning from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User interaction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>
            <a:spLocks noChangeAspect="1"/>
          </p:cNvSpPr>
          <p:nvPr/>
        </p:nvSpPr>
        <p:spPr>
          <a:xfrm>
            <a:off x="3922464" y="3448948"/>
            <a:ext cx="2242078" cy="619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Adding Semantics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>
            <a:spLocks noChangeAspect="1"/>
          </p:cNvSpPr>
          <p:nvPr/>
        </p:nvSpPr>
        <p:spPr>
          <a:xfrm>
            <a:off x="6979301" y="3599324"/>
            <a:ext cx="4315148" cy="7853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Using other sources (images, RGBD)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Level of Details</a:t>
            </a:r>
          </a:p>
        </p:txBody>
      </p:sp>
      <p:sp>
        <p:nvSpPr>
          <p:cNvPr id="68" name="Rectangle 67"/>
          <p:cNvSpPr>
            <a:spLocks noChangeAspect="1"/>
          </p:cNvSpPr>
          <p:nvPr/>
        </p:nvSpPr>
        <p:spPr>
          <a:xfrm>
            <a:off x="3922463" y="4312716"/>
            <a:ext cx="2242078" cy="619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Quality 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>
            <a:spLocks/>
          </p:cNvSpPr>
          <p:nvPr/>
        </p:nvSpPr>
        <p:spPr>
          <a:xfrm>
            <a:off x="6969775" y="4711153"/>
            <a:ext cx="4315148" cy="787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Consistency control and accuracy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Control against IndoorGML standards</a:t>
            </a:r>
          </a:p>
        </p:txBody>
      </p:sp>
      <p:sp>
        <p:nvSpPr>
          <p:cNvPr id="3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38" name="Date Placeholder 8"/>
          <p:cNvSpPr>
            <a:spLocks noGrp="1"/>
          </p:cNvSpPr>
          <p:nvPr>
            <p:ph type="dt" sz="half" idx="10"/>
          </p:nvPr>
        </p:nvSpPr>
        <p:spPr>
          <a:xfrm>
            <a:off x="9666514" y="6356350"/>
            <a:ext cx="1148006" cy="365125"/>
          </a:xfrm>
        </p:spPr>
        <p:txBody>
          <a:bodyPr/>
          <a:lstStyle/>
          <a:p>
            <a:fld id="{C4384347-FE35-43AE-8C03-F93ED3085A72}" type="datetime5">
              <a:rPr lang="en-US" smtClean="0"/>
              <a:t>15-Mar-16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  <p:bldP spid="60" grpId="0" animBg="1"/>
      <p:bldP spid="60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41922"/>
            <a:ext cx="971550" cy="4914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7450" y="554879"/>
            <a:ext cx="102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Problem Statement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29" name="Date Placeholder 8"/>
          <p:cNvSpPr>
            <a:spLocks noGrp="1"/>
          </p:cNvSpPr>
          <p:nvPr>
            <p:ph type="dt" sz="half" idx="10"/>
          </p:nvPr>
        </p:nvSpPr>
        <p:spPr>
          <a:xfrm>
            <a:off x="9683264" y="6356350"/>
            <a:ext cx="1060920" cy="365125"/>
          </a:xfrm>
        </p:spPr>
        <p:txBody>
          <a:bodyPr/>
          <a:lstStyle/>
          <a:p>
            <a:fld id="{B2B182E6-7C0D-4CE4-9F7B-8EA7E2D0BDA0}" type="datetime5">
              <a:rPr lang="en-US" smtClean="0"/>
              <a:t>15-Mar-16</a:t>
            </a:fld>
            <a:endParaRPr lang="en-US" dirty="0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942008" y="893043"/>
            <a:ext cx="9254243" cy="5465455"/>
            <a:chOff x="305831" y="460480"/>
            <a:chExt cx="8678725" cy="512556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98265" y="2730923"/>
              <a:ext cx="3086291" cy="2428875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3592553" y="2639227"/>
              <a:ext cx="2151334" cy="2685709"/>
              <a:chOff x="3716842" y="2994332"/>
              <a:chExt cx="2151334" cy="2685709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47658" y="4131203"/>
                <a:ext cx="1143394" cy="1358678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6842" y="2994332"/>
                <a:ext cx="2151334" cy="133218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35097" y="4326515"/>
                <a:ext cx="1033079" cy="1353526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5831" y="2848957"/>
              <a:ext cx="3326130" cy="2383155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35611" y="2120264"/>
              <a:ext cx="23952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a. Geometry primitives and solids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52696" y="5188535"/>
              <a:ext cx="1635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</a:t>
              </a:r>
              <a:r>
                <a:rPr lang="en-US" sz="1600" dirty="0" smtClean="0"/>
                <a:t>. Cluttered data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81450" y="5247486"/>
              <a:ext cx="18210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</a:t>
              </a:r>
              <a:r>
                <a:rPr lang="en-US" sz="1600" dirty="0" smtClean="0"/>
                <a:t>. Complex shapes</a:t>
              </a:r>
              <a:endParaRPr lang="en-US" sz="1600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5611" y="551793"/>
              <a:ext cx="2236510" cy="159124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72363" y="460480"/>
              <a:ext cx="2620900" cy="179828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386408" y="2130970"/>
              <a:ext cx="1797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e. Level of details</a:t>
              </a:r>
              <a:endParaRPr lang="en-US" sz="1600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30881" y="550062"/>
              <a:ext cx="3012662" cy="1820276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411237" y="2051068"/>
              <a:ext cx="22793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c. Non-Manhattan World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32136" y="4868703"/>
              <a:ext cx="28197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f</a:t>
              </a:r>
              <a:r>
                <a:rPr lang="en-US" sz="1600" dirty="0" smtClean="0"/>
                <a:t>. Regularity and</a:t>
              </a:r>
            </a:p>
            <a:p>
              <a:pPr algn="ctr"/>
              <a:r>
                <a:rPr lang="en-US" sz="1600" dirty="0" smtClean="0"/>
                <a:t> repetitiveness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45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888"/>
          <a:stretch/>
        </p:blipFill>
        <p:spPr>
          <a:xfrm>
            <a:off x="41256" y="122258"/>
            <a:ext cx="1092803" cy="4803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450" y="554879"/>
            <a:ext cx="102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Objectives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859" y="1191260"/>
            <a:ext cx="4361831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Indoor 3D reconstruction objectives</a:t>
            </a:r>
          </a:p>
          <a:p>
            <a:endParaRPr lang="en-US" sz="20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Geometry reconstruction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Designing the grammar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Semantic labeling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Consistency and accuracy control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8</a:t>
            </a:fld>
            <a:endParaRPr lang="en-U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15" name="Date Placeholder 8"/>
          <p:cNvSpPr>
            <a:spLocks noGrp="1"/>
          </p:cNvSpPr>
          <p:nvPr>
            <p:ph type="dt" sz="half" idx="10"/>
          </p:nvPr>
        </p:nvSpPr>
        <p:spPr>
          <a:xfrm>
            <a:off x="9676563" y="6356350"/>
            <a:ext cx="1137957" cy="365125"/>
          </a:xfrm>
        </p:spPr>
        <p:txBody>
          <a:bodyPr/>
          <a:lstStyle/>
          <a:p>
            <a:fld id="{0EB120D5-291A-49D3-BE21-9BA35CA2D79F}" type="datetime5">
              <a:rPr lang="en-US" smtClean="0"/>
              <a:t>15-Mar-16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888"/>
          <a:stretch/>
        </p:blipFill>
        <p:spPr>
          <a:xfrm>
            <a:off x="41256" y="122258"/>
            <a:ext cx="1092803" cy="4803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450" y="554879"/>
            <a:ext cx="102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First Objective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859" y="1191260"/>
            <a:ext cx="56781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Geometry Reconstruction</a:t>
            </a:r>
          </a:p>
          <a:p>
            <a:endParaRPr lang="en-US" sz="20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Reconstructing non-Manhattan World structure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Extracting geometry details from the point clouds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Dealing with clutter and occlusion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3824" y="1364774"/>
            <a:ext cx="4712018" cy="33761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12351" y="4571633"/>
            <a:ext cx="216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Clutter and occlusion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9</a:t>
            </a:fld>
            <a:endParaRPr lang="en-US"/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540" y="6356350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10"/>
          </p:nvPr>
        </p:nvSpPr>
        <p:spPr>
          <a:xfrm>
            <a:off x="9676563" y="6356350"/>
            <a:ext cx="1137957" cy="365125"/>
          </a:xfrm>
        </p:spPr>
        <p:txBody>
          <a:bodyPr/>
          <a:lstStyle/>
          <a:p>
            <a:fld id="{E62FE598-910F-4275-BA9A-692F088B41F3}" type="datetime5">
              <a:rPr lang="en-US" smtClean="0"/>
              <a:t>15-Mar-16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3604" y="3269867"/>
            <a:ext cx="5793581" cy="2521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3941" y="5169204"/>
            <a:ext cx="231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Non-Manhattan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</TotalTime>
  <Words>1486</Words>
  <Application>Microsoft Office PowerPoint</Application>
  <PresentationFormat>Custom</PresentationFormat>
  <Paragraphs>329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Twente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Nikoohemat, S. (ITC)</dc:creator>
  <cp:lastModifiedBy>Shayan</cp:lastModifiedBy>
  <cp:revision>132</cp:revision>
  <dcterms:created xsi:type="dcterms:W3CDTF">2016-02-17T10:19:20Z</dcterms:created>
  <dcterms:modified xsi:type="dcterms:W3CDTF">2016-03-15T14:10:43Z</dcterms:modified>
</cp:coreProperties>
</file>